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media/image12.svg" ContentType="image/svg+xml"/>
  <Override PartName="/ppt/media/image14.svg" ContentType="image/svg+xml"/>
  <Override PartName="/ppt/media/image16.svg" ContentType="image/svg+xml"/>
  <Override PartName="/ppt/media/image2.svg" ContentType="image/svg+xml"/>
  <Override PartName="/ppt/media/image20.svg" ContentType="image/svg+xml"/>
  <Override PartName="/ppt/media/image22.svg" ContentType="image/svg+xml"/>
  <Override PartName="/ppt/media/image28.svg" ContentType="image/svg+xml"/>
  <Override PartName="/ppt/media/image4.svg" ContentType="image/svg+xml"/>
  <Override PartName="/ppt/media/image6.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handoutMasterIdLst>
    <p:handoutMasterId r:id="rId22"/>
  </p:handoutMasterIdLst>
  <p:sldIdLst>
    <p:sldId id="506" r:id="rId3"/>
    <p:sldId id="507" r:id="rId4"/>
    <p:sldId id="509" r:id="rId5"/>
    <p:sldId id="510" r:id="rId6"/>
    <p:sldId id="511" r:id="rId7"/>
    <p:sldId id="512" r:id="rId8"/>
    <p:sldId id="513" r:id="rId9"/>
    <p:sldId id="514" r:id="rId10"/>
    <p:sldId id="515" r:id="rId11"/>
    <p:sldId id="523" r:id="rId12"/>
    <p:sldId id="516" r:id="rId13"/>
    <p:sldId id="517" r:id="rId14"/>
    <p:sldId id="518" r:id="rId15"/>
    <p:sldId id="524" r:id="rId16"/>
    <p:sldId id="520" r:id="rId17"/>
    <p:sldId id="521" r:id="rId18"/>
    <p:sldId id="505" r:id="rId19"/>
    <p:sldId id="522" r:id="rId20"/>
  </p:sldIdLst>
  <p:sldSz cx="9144000" cy="5143500" type="screen16x9"/>
  <p:notesSz cx="6858000" cy="9144000"/>
  <p:embeddedFontLst>
    <p:embeddedFont>
      <p:font typeface="汉仪旗黑-50S" panose="00020600040101010101" charset="-122"/>
      <p:regular r:id="rId27"/>
    </p:embeddedFont>
    <p:embeddedFont>
      <p:font typeface="汉仪雅酷黑 65W" panose="020B0604020202020204" charset="-122"/>
      <p:regular r:id="rId28"/>
    </p:embeddedFont>
    <p:embeddedFont>
      <p:font typeface="汉仪雅酷黑 45W" panose="020B0404020202020204" charset="-122"/>
      <p:regular r:id="rId29"/>
    </p:embeddedFont>
  </p:embeddedFontLst>
  <p:custDataLst>
    <p:tags r:id="rId30"/>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BE2A6164-6C94-4D72-A808-DBA72125A748}">
          <p14:sldIdLst>
            <p14:sldId id="506"/>
            <p14:sldId id="507"/>
            <p14:sldId id="509"/>
            <p14:sldId id="510"/>
            <p14:sldId id="511"/>
            <p14:sldId id="512"/>
            <p14:sldId id="513"/>
            <p14:sldId id="514"/>
            <p14:sldId id="515"/>
            <p14:sldId id="523"/>
            <p14:sldId id="516"/>
            <p14:sldId id="517"/>
            <p14:sldId id="518"/>
            <p14:sldId id="524"/>
            <p14:sldId id="520"/>
            <p14:sldId id="521"/>
            <p14:sldId id="505"/>
            <p14:sldId id="522"/>
          </p14:sldIdLst>
        </p14:section>
      </p14:sectionLst>
    </p:ext>
    <p:ext uri="{EFAFB233-063F-42B5-8137-9DF3F51BA10A}">
      <p15:sldGuideLst xmlns:p15="http://schemas.microsoft.com/office/powerpoint/2012/main">
        <p15:guide id="1" pos="1841" userDrawn="1">
          <p15:clr>
            <a:srgbClr val="A4A3A4"/>
          </p15:clr>
        </p15:guide>
        <p15:guide id="2" pos="5697" userDrawn="1">
          <p15:clr>
            <a:srgbClr val="A4A3A4"/>
          </p15:clr>
        </p15:guide>
        <p15:guide id="3" orient="horz" pos="2943" userDrawn="1">
          <p15:clr>
            <a:srgbClr val="A4A3A4"/>
          </p15:clr>
        </p15:guide>
        <p15:guide id="4" orient="horz" pos="278" userDrawn="1">
          <p15:clr>
            <a:srgbClr val="A4A3A4"/>
          </p15:clr>
        </p15:guide>
        <p15:guide id="5" orient="horz" pos="3030" userDrawn="1">
          <p15:clr>
            <a:srgbClr val="A4A3A4"/>
          </p15:clr>
        </p15:guide>
        <p15:guide id="6"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哒哒 熊猫" initials="哒哒"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EF2F5"/>
    <a:srgbClr val="243255"/>
    <a:srgbClr val="29323F"/>
    <a:srgbClr val="F2F2F2"/>
    <a:srgbClr val="546553"/>
    <a:srgbClr val="445545"/>
    <a:srgbClr val="244029"/>
    <a:srgbClr val="49604E"/>
    <a:srgbClr val="435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52" autoAdjust="0"/>
    <p:restoredTop sz="94660"/>
  </p:normalViewPr>
  <p:slideViewPr>
    <p:cSldViewPr snapToGrid="0" showGuides="1">
      <p:cViewPr varScale="1">
        <p:scale>
          <a:sx n="110" d="100"/>
          <a:sy n="110" d="100"/>
        </p:scale>
        <p:origin x="82" y="72"/>
      </p:cViewPr>
      <p:guideLst>
        <p:guide pos="1841"/>
        <p:guide pos="5697"/>
        <p:guide orient="horz" pos="2943"/>
        <p:guide orient="horz" pos="278"/>
        <p:guide orient="horz" pos="303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7.xml"/><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50S" panose="00020600040101010101" charset="-122"/>
              <a:ea typeface="汉仪旗黑-50S"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旗黑-50S" panose="00020600040101010101" charset="-122"/>
              </a:rPr>
            </a:fld>
            <a:endParaRPr lang="zh-CN" altLang="en-US">
              <a:latin typeface="汉仪旗黑-50S"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50S" panose="00020600040101010101" charset="-122"/>
              <a:ea typeface="汉仪旗黑-50S"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旗黑-50S" panose="00020600040101010101" charset="-122"/>
              </a:rPr>
            </a:fld>
            <a:endParaRPr lang="zh-CN" altLang="en-US">
              <a:latin typeface="汉仪旗黑-50S"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50S" panose="00020600040101010101" charset="-122"/>
                <a:ea typeface="汉仪旗黑-50S"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50S" panose="00020600040101010101" charset="-122"/>
                <a:ea typeface="汉仪旗黑-50S"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50S" panose="00020600040101010101" charset="-122"/>
                <a:ea typeface="汉仪旗黑-50S"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50S" panose="00020600040101010101" charset="-122"/>
                <a:ea typeface="汉仪旗黑-50S"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1pPr>
    <a:lvl2pPr marL="4572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2pPr>
    <a:lvl3pPr marL="9144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3pPr>
    <a:lvl4pPr marL="13716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4pPr>
    <a:lvl5pPr marL="1828800" algn="l" defTabSz="914400" rtl="0" eaLnBrk="1" latinLnBrk="0" hangingPunct="1">
      <a:defRPr sz="1200" kern="1200">
        <a:solidFill>
          <a:schemeClr val="tx1"/>
        </a:solidFill>
        <a:latin typeface="汉仪旗黑-50S" panose="00020600040101010101" charset="-122"/>
        <a:ea typeface="汉仪旗黑-50S"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图片占位符 2"/>
          <p:cNvSpPr>
            <a:spLocks noGrp="1"/>
          </p:cNvSpPr>
          <p:nvPr>
            <p:ph type="pic" sz="quarter" idx="20"/>
          </p:nvPr>
        </p:nvSpPr>
        <p:spPr>
          <a:xfrm>
            <a:off x="228600" y="1280651"/>
            <a:ext cx="1440000" cy="1440000"/>
          </a:xfrm>
        </p:spPr>
        <p:txBody>
          <a:bodyPr>
            <a:normAutofit/>
          </a:bodyPr>
          <a:lstStyle>
            <a:lvl1pPr marL="0" indent="0" algn="ctr">
              <a:buFontTx/>
              <a:buNone/>
              <a:defRPr sz="1400"/>
            </a:lvl1pPr>
          </a:lstStyle>
          <a:p>
            <a:endParaRPr lang="zh-CN" altLang="en-US"/>
          </a:p>
        </p:txBody>
      </p:sp>
      <p:sp>
        <p:nvSpPr>
          <p:cNvPr id="3" name="图片占位符 2"/>
          <p:cNvSpPr>
            <a:spLocks noGrp="1"/>
          </p:cNvSpPr>
          <p:nvPr>
            <p:ph type="pic" sz="quarter" idx="21"/>
          </p:nvPr>
        </p:nvSpPr>
        <p:spPr>
          <a:xfrm>
            <a:off x="1815738" y="1280651"/>
            <a:ext cx="1440000" cy="1440000"/>
          </a:xfrm>
        </p:spPr>
        <p:txBody>
          <a:bodyPr>
            <a:normAutofit/>
          </a:bodyPr>
          <a:lstStyle>
            <a:lvl1pPr marL="0" indent="0" algn="ctr">
              <a:buFontTx/>
              <a:buNone/>
              <a:defRPr sz="1400"/>
            </a:lvl1pPr>
          </a:lstStyle>
          <a:p>
            <a:endParaRPr lang="zh-CN" altLang="en-US"/>
          </a:p>
        </p:txBody>
      </p:sp>
      <p:sp>
        <p:nvSpPr>
          <p:cNvPr id="4" name="图片占位符 2"/>
          <p:cNvSpPr>
            <a:spLocks noGrp="1"/>
          </p:cNvSpPr>
          <p:nvPr>
            <p:ph type="pic" sz="quarter" idx="22"/>
          </p:nvPr>
        </p:nvSpPr>
        <p:spPr>
          <a:xfrm>
            <a:off x="3402875" y="1280651"/>
            <a:ext cx="1440000" cy="1440000"/>
          </a:xfrm>
        </p:spPr>
        <p:txBody>
          <a:bodyPr>
            <a:normAutofit/>
          </a:bodyPr>
          <a:lstStyle>
            <a:lvl1pPr marL="0" indent="0" algn="ctr">
              <a:buFontTx/>
              <a:buNone/>
              <a:defRPr sz="1400"/>
            </a:lvl1pPr>
          </a:lstStyle>
          <a:p>
            <a:endParaRPr lang="zh-CN" altLang="en-US"/>
          </a:p>
        </p:txBody>
      </p:sp>
      <p:sp>
        <p:nvSpPr>
          <p:cNvPr id="5" name="图片占位符 2"/>
          <p:cNvSpPr>
            <a:spLocks noGrp="1"/>
          </p:cNvSpPr>
          <p:nvPr>
            <p:ph type="pic" sz="quarter" idx="23"/>
          </p:nvPr>
        </p:nvSpPr>
        <p:spPr>
          <a:xfrm>
            <a:off x="228600" y="2887382"/>
            <a:ext cx="1440000" cy="1440000"/>
          </a:xfrm>
        </p:spPr>
        <p:txBody>
          <a:bodyPr>
            <a:normAutofit/>
          </a:bodyPr>
          <a:lstStyle>
            <a:lvl1pPr marL="0" indent="0" algn="ctr">
              <a:buFontTx/>
              <a:buNone/>
              <a:defRPr sz="1400"/>
            </a:lvl1pPr>
          </a:lstStyle>
          <a:p>
            <a:endParaRPr lang="zh-CN" altLang="en-US"/>
          </a:p>
        </p:txBody>
      </p:sp>
      <p:sp>
        <p:nvSpPr>
          <p:cNvPr id="6" name="图片占位符 2"/>
          <p:cNvSpPr>
            <a:spLocks noGrp="1"/>
          </p:cNvSpPr>
          <p:nvPr>
            <p:ph type="pic" sz="quarter" idx="24"/>
          </p:nvPr>
        </p:nvSpPr>
        <p:spPr>
          <a:xfrm>
            <a:off x="1815738" y="2887382"/>
            <a:ext cx="1440000" cy="1440000"/>
          </a:xfrm>
        </p:spPr>
        <p:txBody>
          <a:bodyPr>
            <a:normAutofit/>
          </a:bodyPr>
          <a:lstStyle>
            <a:lvl1pPr marL="0" indent="0" algn="ctr">
              <a:buFontTx/>
              <a:buNone/>
              <a:defRPr sz="1400"/>
            </a:lvl1pPr>
          </a:lstStyle>
          <a:p>
            <a:endParaRPr lang="zh-CN" altLang="en-US"/>
          </a:p>
        </p:txBody>
      </p:sp>
      <p:sp>
        <p:nvSpPr>
          <p:cNvPr id="7" name="图片占位符 2"/>
          <p:cNvSpPr>
            <a:spLocks noGrp="1"/>
          </p:cNvSpPr>
          <p:nvPr>
            <p:ph type="pic" sz="quarter" idx="25"/>
          </p:nvPr>
        </p:nvSpPr>
        <p:spPr>
          <a:xfrm>
            <a:off x="3402875" y="2887382"/>
            <a:ext cx="1440000" cy="1440000"/>
          </a:xfrm>
        </p:spPr>
        <p:txBody>
          <a:bodyPr>
            <a:normAutofit/>
          </a:bodyPr>
          <a:lstStyle>
            <a:lvl1pPr marL="0" indent="0" algn="ctr">
              <a:buFontTx/>
              <a:buNone/>
              <a:defRPr sz="1400"/>
            </a:lvl1p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2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汉仪旗黑-50S" panose="00020600040101010101" charset="-122"/>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汉仪旗黑-50S" panose="00020600040101010101" charset="-122"/>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汉仪旗黑-50S" panose="00020600040101010101" charset="-122"/>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685800" rtl="0" eaLnBrk="1" latinLnBrk="0" hangingPunct="1">
        <a:lnSpc>
          <a:spcPct val="90000"/>
        </a:lnSpc>
        <a:spcBef>
          <a:spcPct val="0"/>
        </a:spcBef>
        <a:buNone/>
        <a:defRPr sz="3300" kern="1200">
          <a:solidFill>
            <a:schemeClr val="tx1"/>
          </a:solidFill>
          <a:latin typeface="汉仪旗黑-50S" panose="00020600040101010101" charset="-122"/>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汉仪旗黑-50S" panose="00020600040101010101" charset="-122"/>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汉仪旗黑-50S" panose="00020600040101010101" charset="-122"/>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汉仪旗黑-50S" panose="00020600040101010101" charset="-122"/>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汉仪旗黑-50S" panose="00020600040101010101" charset="-122"/>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汉仪旗黑-50S" panose="00020600040101010101"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6.sv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sv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8.svg"/><Relationship Id="rId3" Type="http://schemas.openxmlformats.org/officeDocument/2006/relationships/image" Target="../media/image27.png"/><Relationship Id="rId2" Type="http://schemas.openxmlformats.org/officeDocument/2006/relationships/image" Target="../media/image12.sv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2.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2" name="矩形 11"/>
          <p:cNvSpPr/>
          <p:nvPr/>
        </p:nvSpPr>
        <p:spPr bwMode="auto">
          <a:xfrm>
            <a:off x="629255" y="2223764"/>
            <a:ext cx="7885493" cy="707886"/>
          </a:xfrm>
          <a:prstGeom prst="rect">
            <a:avLst/>
          </a:prstGeom>
        </p:spPr>
        <p:txBody>
          <a:bodyPr wrap="none">
            <a:spAutoFit/>
          </a:bodyPr>
          <a:lstStyle/>
          <a:p>
            <a:pPr algn="ctr"/>
            <a:r>
              <a:rPr lang="zh-CN" altLang="en-US" sz="4000" b="1"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基于</a:t>
            </a:r>
            <a:r>
              <a:rPr lang="en-US" altLang="zh-CN" sz="4000" b="1"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YOLOv8</a:t>
            </a:r>
            <a:r>
              <a:rPr lang="zh-CN" altLang="en-US" sz="4000" b="1"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的行人轨迹追踪系统</a:t>
            </a:r>
            <a:endParaRPr lang="zh-CN" altLang="en-US" sz="4000" b="1"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13" name="矩形 12"/>
          <p:cNvSpPr/>
          <p:nvPr/>
        </p:nvSpPr>
        <p:spPr>
          <a:xfrm>
            <a:off x="741216" y="1950311"/>
            <a:ext cx="7661566" cy="276999"/>
          </a:xfrm>
          <a:prstGeom prst="rect">
            <a:avLst/>
          </a:prstGeom>
        </p:spPr>
        <p:txBody>
          <a:bodyPr wrap="square">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normalizeH="0" baseline="0" noProof="0" dirty="0">
                <a:ln>
                  <a:noFill/>
                </a:ln>
                <a:solidFill>
                  <a:schemeClr val="tx1">
                    <a:lumMod val="75000"/>
                    <a:lumOff val="25000"/>
                  </a:schemeClr>
                </a:solidFill>
                <a:effectLst/>
                <a:uLnTx/>
                <a:uFillTx/>
                <a:latin typeface="汉仪旗黑-50S" panose="00020600040101010101" charset="-122"/>
                <a:ea typeface="汉仪旗黑-55S" panose="00020600040101010101" pitchFamily="18" charset="-122"/>
                <a:cs typeface="+mn-cs"/>
                <a:sym typeface="汉仪旗黑-50S" panose="00020600040101010101" charset="-122"/>
              </a:rPr>
              <a:t>Design and Implementation of Pedestrian Trajectory Tracking System Based on YOLOv8</a:t>
            </a:r>
            <a:endParaRPr kumimoji="0" lang="zh-CN" altLang="en-US" sz="1200" i="0" u="none" strike="noStrike" kern="1200" cap="none" normalizeH="0" baseline="0" noProof="0" dirty="0">
              <a:ln>
                <a:noFill/>
              </a:ln>
              <a:solidFill>
                <a:schemeClr val="tx1">
                  <a:lumMod val="75000"/>
                  <a:lumOff val="25000"/>
                </a:schemeClr>
              </a:solidFill>
              <a:effectLst/>
              <a:uLnTx/>
              <a:uFillTx/>
              <a:latin typeface="汉仪旗黑-50S" panose="00020600040101010101" charset="-122"/>
              <a:ea typeface="汉仪旗黑-55S" panose="00020600040101010101" pitchFamily="18" charset="-122"/>
              <a:cs typeface="+mn-cs"/>
              <a:sym typeface="汉仪旗黑-50S" panose="0002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p:cNvSpPr/>
          <p:nvPr/>
        </p:nvSpPr>
        <p:spPr>
          <a:xfrm>
            <a:off x="3115453" y="831755"/>
            <a:ext cx="2114632" cy="432364"/>
          </a:xfrm>
          <a:prstGeom prst="roundRect">
            <a:avLst>
              <a:gd name="adj" fmla="val 4762"/>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等线" panose="02010600030101010101" charset="-122"/>
              <a:ea typeface="等线" panose="02010600030101010101" charset="-122"/>
            </a:endParaRPr>
          </a:p>
        </p:txBody>
      </p:sp>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p:nvSpPr>
        <p:spPr bwMode="auto">
          <a:xfrm>
            <a:off x="862900" y="19029"/>
            <a:ext cx="2954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accent1"/>
                </a:solidFill>
                <a:latin typeface="+mj-ea"/>
                <a:ea typeface="+mj-ea"/>
                <a:sym typeface="汉仪旗黑-50S" panose="00020600040101010101" charset="-122"/>
              </a:rPr>
              <a:t>行人轨迹追踪系统总体架构</a:t>
            </a:r>
            <a:endParaRPr lang="zh-CN" altLang="en-US" sz="1800" dirty="0">
              <a:solidFill>
                <a:schemeClr val="accent1"/>
              </a:solidFill>
              <a:latin typeface="+mj-ea"/>
              <a:ea typeface="+mj-ea"/>
              <a:sym typeface="汉仪旗黑-50S" panose="00020600040101010101" charset="-122"/>
            </a:endParaRPr>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02</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4" name="矩形 43"/>
          <p:cNvSpPr/>
          <p:nvPr/>
        </p:nvSpPr>
        <p:spPr>
          <a:xfrm>
            <a:off x="3586506" y="882412"/>
            <a:ext cx="2116619" cy="338554"/>
          </a:xfrm>
          <a:prstGeom prst="rect">
            <a:avLst/>
          </a:prstGeom>
        </p:spPr>
        <p:txBody>
          <a:bodyPr wrap="squar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系统总体架构图</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pic>
        <p:nvPicPr>
          <p:cNvPr id="38" name="图片 3" descr="32313538383938393b32313538373837323bb9abb8e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15453" y="778043"/>
            <a:ext cx="429244" cy="429244"/>
          </a:xfrm>
          <a:prstGeom prst="rect">
            <a:avLst/>
          </a:prstGeom>
        </p:spPr>
      </p:pic>
      <p:pic>
        <p:nvPicPr>
          <p:cNvPr id="4" name="图片 3" descr="系统总体架构"/>
          <p:cNvPicPr>
            <a:picLocks noChangeAspect="1"/>
          </p:cNvPicPr>
          <p:nvPr/>
        </p:nvPicPr>
        <p:blipFill>
          <a:blip r:embed="rId3"/>
          <a:stretch>
            <a:fillRect/>
          </a:stretch>
        </p:blipFill>
        <p:spPr>
          <a:xfrm>
            <a:off x="909807" y="1271623"/>
            <a:ext cx="3349674" cy="3885264"/>
          </a:xfrm>
          <a:prstGeom prst="rect">
            <a:avLst/>
          </a:prstGeom>
        </p:spPr>
      </p:pic>
      <p:sp>
        <p:nvSpPr>
          <p:cNvPr id="6" name="矩形 5"/>
          <p:cNvSpPr/>
          <p:nvPr/>
        </p:nvSpPr>
        <p:spPr>
          <a:xfrm>
            <a:off x="4884520" y="1749086"/>
            <a:ext cx="2880953" cy="2637069"/>
          </a:xfrm>
          <a:prstGeom prst="rect">
            <a:avLst/>
          </a:prstGeom>
        </p:spPr>
        <p:txBody>
          <a:bodyPr wrap="square">
            <a:spAutoFit/>
          </a:bodyPr>
          <a:lstStyle/>
          <a:p>
            <a:pPr indent="457200" algn="just">
              <a:lnSpc>
                <a:spcPts val="2000"/>
              </a:lnSpc>
              <a:spcBef>
                <a:spcPts val="600"/>
              </a:spcBef>
            </a:pPr>
            <a:r>
              <a:rPr lang="zh-CN" altLang="en-US" sz="1200" spc="150" dirty="0">
                <a:solidFill>
                  <a:schemeClr val="tx1">
                    <a:lumMod val="65000"/>
                    <a:lumOff val="35000"/>
                  </a:schemeClr>
                </a:solidFill>
                <a:latin typeface="+mn-ea"/>
                <a:sym typeface="汉仪旗黑-50S" panose="00020600040101010101" charset="-122"/>
              </a:rPr>
              <a:t>用户在登录系统后上传图像文件或视频文件，首先对图像数据进行预处理，统一裁剪成</a:t>
            </a:r>
            <a:r>
              <a:rPr lang="en-US" altLang="zh-CN" sz="1200" spc="150" dirty="0">
                <a:solidFill>
                  <a:schemeClr val="tx1">
                    <a:lumMod val="65000"/>
                    <a:lumOff val="35000"/>
                  </a:schemeClr>
                </a:solidFill>
                <a:latin typeface="+mn-ea"/>
                <a:sym typeface="汉仪旗黑-50S" panose="00020600040101010101" charset="-122"/>
              </a:rPr>
              <a:t>640×640</a:t>
            </a:r>
            <a:r>
              <a:rPr lang="zh-CN" altLang="en-US" sz="1200" spc="150" dirty="0">
                <a:solidFill>
                  <a:schemeClr val="tx1">
                    <a:lumMod val="65000"/>
                    <a:lumOff val="35000"/>
                  </a:schemeClr>
                </a:solidFill>
                <a:latin typeface="+mn-ea"/>
                <a:sym typeface="汉仪旗黑-50S" panose="00020600040101010101" charset="-122"/>
              </a:rPr>
              <a:t>大小，喂入</a:t>
            </a:r>
            <a:r>
              <a:rPr lang="en-US" altLang="zh-CN" sz="1200" spc="150" dirty="0">
                <a:solidFill>
                  <a:schemeClr val="tx1">
                    <a:lumMod val="65000"/>
                    <a:lumOff val="35000"/>
                  </a:schemeClr>
                </a:solidFill>
                <a:latin typeface="+mn-ea"/>
                <a:sym typeface="汉仪旗黑-50S" panose="00020600040101010101" charset="-122"/>
              </a:rPr>
              <a:t>YOLOv8</a:t>
            </a:r>
            <a:r>
              <a:rPr lang="zh-CN" altLang="en-US" sz="1200" spc="150" dirty="0">
                <a:solidFill>
                  <a:schemeClr val="tx1">
                    <a:lumMod val="65000"/>
                    <a:lumOff val="35000"/>
                  </a:schemeClr>
                </a:solidFill>
                <a:latin typeface="+mn-ea"/>
                <a:sym typeface="汉仪旗黑-50S" panose="00020600040101010101" charset="-122"/>
              </a:rPr>
              <a:t>网络模型，得到对目标框预测的不确定性、目标得分以及属于某类别的置信度，去掉检测置信度小于</a:t>
            </a:r>
            <a:r>
              <a:rPr lang="en-US" altLang="zh-CN" sz="1200" spc="150" dirty="0">
                <a:solidFill>
                  <a:schemeClr val="tx1">
                    <a:lumMod val="65000"/>
                    <a:lumOff val="35000"/>
                  </a:schemeClr>
                </a:solidFill>
                <a:latin typeface="+mn-ea"/>
                <a:sym typeface="汉仪旗黑-50S" panose="00020600040101010101" charset="-122"/>
              </a:rPr>
              <a:t>0.7</a:t>
            </a:r>
            <a:r>
              <a:rPr lang="zh-CN" altLang="en-US" sz="1200" spc="150" dirty="0">
                <a:solidFill>
                  <a:schemeClr val="tx1">
                    <a:lumMod val="65000"/>
                    <a:lumOff val="35000"/>
                  </a:schemeClr>
                </a:solidFill>
                <a:latin typeface="+mn-ea"/>
                <a:sym typeface="汉仪旗黑-50S" panose="00020600040101010101" charset="-122"/>
              </a:rPr>
              <a:t>的目标框，再进行非极大抑制，确保每个目标只有一个检测框，最终确认跟踪状态，采用</a:t>
            </a:r>
            <a:r>
              <a:rPr lang="en-US" altLang="zh-CN" sz="1200" spc="150" dirty="0" err="1">
                <a:solidFill>
                  <a:schemeClr val="tx1">
                    <a:lumMod val="65000"/>
                    <a:lumOff val="35000"/>
                  </a:schemeClr>
                </a:solidFill>
                <a:latin typeface="+mn-ea"/>
                <a:sym typeface="汉仪旗黑-50S" panose="00020600040101010101" charset="-122"/>
              </a:rPr>
              <a:t>DeepSort</a:t>
            </a:r>
            <a:r>
              <a:rPr lang="zh-CN" altLang="en-US" sz="1200" spc="150" dirty="0">
                <a:solidFill>
                  <a:schemeClr val="tx1">
                    <a:lumMod val="65000"/>
                    <a:lumOff val="35000"/>
                  </a:schemeClr>
                </a:solidFill>
                <a:latin typeface="+mn-ea"/>
                <a:sym typeface="汉仪旗黑-50S" panose="00020600040101010101" charset="-122"/>
              </a:rPr>
              <a:t>算法进行实时跟踪。</a:t>
            </a:r>
            <a:endParaRPr lang="zh-CN" altLang="en-US" sz="1200" spc="150" dirty="0">
              <a:solidFill>
                <a:schemeClr val="tx1">
                  <a:lumMod val="65000"/>
                  <a:lumOff val="35000"/>
                </a:schemeClr>
              </a:solidFill>
              <a:latin typeface="+mn-ea"/>
              <a:sym typeface="汉仪旗黑-50S" panose="0002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p:nvSpPr>
        <p:spPr bwMode="auto">
          <a:xfrm>
            <a:off x="862900" y="102156"/>
            <a:ext cx="2954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accent1"/>
                </a:solidFill>
                <a:latin typeface="+mj-ea"/>
                <a:ea typeface="+mj-ea"/>
                <a:sym typeface="汉仪旗黑-50S" panose="00020600040101010101" charset="-122"/>
              </a:rPr>
              <a:t>行人轨迹追踪系统模块设计</a:t>
            </a:r>
            <a:endParaRPr lang="zh-CN" altLang="en-US" sz="1800" dirty="0">
              <a:solidFill>
                <a:schemeClr val="accent1"/>
              </a:solidFill>
              <a:latin typeface="+mj-ea"/>
              <a:ea typeface="+mj-ea"/>
              <a:sym typeface="汉仪旗黑-50S" panose="00020600040101010101" charset="-122"/>
            </a:endParaRPr>
          </a:p>
        </p:txBody>
      </p:sp>
      <p:sp>
        <p:nvSpPr>
          <p:cNvPr id="4" name="矩形 3"/>
          <p:cNvSpPr/>
          <p:nvPr/>
        </p:nvSpPr>
        <p:spPr>
          <a:xfrm>
            <a:off x="879229" y="392584"/>
            <a:ext cx="2069797" cy="230832"/>
          </a:xfrm>
          <a:prstGeom prst="rect">
            <a:avLst/>
          </a:prstGeom>
        </p:spPr>
        <p:txBody>
          <a:bodyPr wrap="none">
            <a:spAutoFit/>
          </a:bodyPr>
          <a:lstStyle/>
          <a:p>
            <a:pPr fontAlgn="base">
              <a:spcBef>
                <a:spcPct val="0"/>
              </a:spcBef>
              <a:spcAft>
                <a:spcPct val="0"/>
              </a:spcAft>
            </a:pPr>
            <a:r>
              <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rPr>
              <a:t>Research Methods And Processes</a:t>
            </a:r>
            <a:endPar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endParaRPr>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02</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6" name="任意多边形: 形状 35"/>
          <p:cNvSpPr/>
          <p:nvPr/>
        </p:nvSpPr>
        <p:spPr>
          <a:xfrm flipH="1">
            <a:off x="0" y="2750737"/>
            <a:ext cx="9144000" cy="2859293"/>
          </a:xfrm>
          <a:custGeom>
            <a:avLst/>
            <a:gdLst>
              <a:gd name="connsiteX0" fmla="*/ 0 w 9144000"/>
              <a:gd name="connsiteY0" fmla="*/ 0 h 2859293"/>
              <a:gd name="connsiteX1" fmla="*/ 0 w 9144000"/>
              <a:gd name="connsiteY1" fmla="*/ 2859293 h 2859293"/>
              <a:gd name="connsiteX2" fmla="*/ 9144000 w 9144000"/>
              <a:gd name="connsiteY2" fmla="*/ 2859293 h 2859293"/>
              <a:gd name="connsiteX3" fmla="*/ 9144000 w 9144000"/>
              <a:gd name="connsiteY3" fmla="*/ 1185241 h 2859293"/>
              <a:gd name="connsiteX4" fmla="*/ 9017010 w 9144000"/>
              <a:gd name="connsiteY4" fmla="*/ 1224564 h 2859293"/>
              <a:gd name="connsiteX5" fmla="*/ 393784 w 9144000"/>
              <a:gd name="connsiteY5" fmla="*/ 16934 h 285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2859293">
                <a:moveTo>
                  <a:pt x="0" y="0"/>
                </a:moveTo>
                <a:lnTo>
                  <a:pt x="0" y="2859293"/>
                </a:lnTo>
                <a:lnTo>
                  <a:pt x="9144000" y="2859293"/>
                </a:lnTo>
                <a:lnTo>
                  <a:pt x="9144000" y="1185241"/>
                </a:lnTo>
                <a:lnTo>
                  <a:pt x="9017010" y="1224564"/>
                </a:lnTo>
                <a:cubicBezTo>
                  <a:pt x="6142601" y="2020141"/>
                  <a:pt x="3268193" y="219791"/>
                  <a:pt x="393784" y="16934"/>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p>
        </p:txBody>
      </p:sp>
      <p:grpSp>
        <p:nvGrpSpPr>
          <p:cNvPr id="10" name="组合 9"/>
          <p:cNvGrpSpPr/>
          <p:nvPr/>
        </p:nvGrpSpPr>
        <p:grpSpPr>
          <a:xfrm>
            <a:off x="695487" y="4007165"/>
            <a:ext cx="228003" cy="228003"/>
            <a:chOff x="1055706" y="3572962"/>
            <a:chExt cx="228003" cy="228003"/>
          </a:xfrm>
        </p:grpSpPr>
        <p:sp>
          <p:nvSpPr>
            <p:cNvPr id="29" name="椭圆 28"/>
            <p:cNvSpPr/>
            <p:nvPr/>
          </p:nvSpPr>
          <p:spPr>
            <a:xfrm>
              <a:off x="1055706" y="3572962"/>
              <a:ext cx="228003" cy="228003"/>
            </a:xfrm>
            <a:prstGeom prst="ellipse">
              <a:avLst/>
            </a:prstGeom>
            <a:solidFill>
              <a:schemeClr val="accent1"/>
            </a:solidFill>
            <a:ln w="19050">
              <a:solidFill>
                <a:srgbClr val="EEF2F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32" name="图形 31"/>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400000">
              <a:off x="1095007" y="3612263"/>
              <a:ext cx="149402" cy="149402"/>
            </a:xfrm>
            <a:prstGeom prst="rect">
              <a:avLst/>
            </a:prstGeom>
          </p:spPr>
        </p:pic>
      </p:grpSp>
      <p:grpSp>
        <p:nvGrpSpPr>
          <p:cNvPr id="38" name="组合 37"/>
          <p:cNvGrpSpPr/>
          <p:nvPr/>
        </p:nvGrpSpPr>
        <p:grpSpPr>
          <a:xfrm>
            <a:off x="2927820" y="3956082"/>
            <a:ext cx="228003" cy="228003"/>
            <a:chOff x="1055706" y="3572962"/>
            <a:chExt cx="228003" cy="228003"/>
          </a:xfrm>
        </p:grpSpPr>
        <p:sp>
          <p:nvSpPr>
            <p:cNvPr id="39" name="椭圆 38"/>
            <p:cNvSpPr/>
            <p:nvPr/>
          </p:nvSpPr>
          <p:spPr>
            <a:xfrm>
              <a:off x="1055706" y="3572962"/>
              <a:ext cx="228003" cy="228003"/>
            </a:xfrm>
            <a:prstGeom prst="ellipse">
              <a:avLst/>
            </a:prstGeom>
            <a:solidFill>
              <a:schemeClr val="accent1"/>
            </a:solidFill>
            <a:ln w="19050">
              <a:solidFill>
                <a:srgbClr val="EEF2F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40" name="图形 39"/>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400000">
              <a:off x="1095007" y="3612263"/>
              <a:ext cx="149402" cy="149402"/>
            </a:xfrm>
            <a:prstGeom prst="rect">
              <a:avLst/>
            </a:prstGeom>
          </p:spPr>
        </p:pic>
      </p:grpSp>
      <p:grpSp>
        <p:nvGrpSpPr>
          <p:cNvPr id="42" name="组合 41"/>
          <p:cNvGrpSpPr/>
          <p:nvPr/>
        </p:nvGrpSpPr>
        <p:grpSpPr>
          <a:xfrm>
            <a:off x="5141491" y="3433568"/>
            <a:ext cx="228003" cy="228003"/>
            <a:chOff x="1055706" y="3572962"/>
            <a:chExt cx="228003" cy="228003"/>
          </a:xfrm>
        </p:grpSpPr>
        <p:sp>
          <p:nvSpPr>
            <p:cNvPr id="43" name="椭圆 42"/>
            <p:cNvSpPr/>
            <p:nvPr/>
          </p:nvSpPr>
          <p:spPr>
            <a:xfrm>
              <a:off x="1055706" y="3572962"/>
              <a:ext cx="228003" cy="228003"/>
            </a:xfrm>
            <a:prstGeom prst="ellipse">
              <a:avLst/>
            </a:prstGeom>
            <a:solidFill>
              <a:schemeClr val="accent1"/>
            </a:solidFill>
            <a:ln w="19050">
              <a:solidFill>
                <a:srgbClr val="EEF2F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44" name="图形 4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400000">
              <a:off x="1095007" y="3612263"/>
              <a:ext cx="149402" cy="149402"/>
            </a:xfrm>
            <a:prstGeom prst="rect">
              <a:avLst/>
            </a:prstGeom>
          </p:spPr>
        </p:pic>
      </p:grpSp>
      <p:grpSp>
        <p:nvGrpSpPr>
          <p:cNvPr id="45" name="组合 44"/>
          <p:cNvGrpSpPr/>
          <p:nvPr/>
        </p:nvGrpSpPr>
        <p:grpSpPr>
          <a:xfrm>
            <a:off x="7364492" y="2836409"/>
            <a:ext cx="228003" cy="228003"/>
            <a:chOff x="1055706" y="3572962"/>
            <a:chExt cx="228003" cy="228003"/>
          </a:xfrm>
        </p:grpSpPr>
        <p:sp>
          <p:nvSpPr>
            <p:cNvPr id="46" name="椭圆 45"/>
            <p:cNvSpPr/>
            <p:nvPr/>
          </p:nvSpPr>
          <p:spPr>
            <a:xfrm>
              <a:off x="1055706" y="3572962"/>
              <a:ext cx="228003" cy="228003"/>
            </a:xfrm>
            <a:prstGeom prst="ellipse">
              <a:avLst/>
            </a:prstGeom>
            <a:solidFill>
              <a:schemeClr val="accent1"/>
            </a:solidFill>
            <a:ln w="19050">
              <a:solidFill>
                <a:srgbClr val="EEF2F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47" name="图形 46"/>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rot="5400000">
              <a:off x="1095007" y="3612263"/>
              <a:ext cx="149402" cy="149402"/>
            </a:xfrm>
            <a:prstGeom prst="rect">
              <a:avLst/>
            </a:prstGeom>
          </p:spPr>
        </p:pic>
      </p:grpSp>
      <p:sp>
        <p:nvSpPr>
          <p:cNvPr id="50" name="矩形 49"/>
          <p:cNvSpPr/>
          <p:nvPr/>
        </p:nvSpPr>
        <p:spPr>
          <a:xfrm>
            <a:off x="426685" y="2134932"/>
            <a:ext cx="1415772" cy="338554"/>
          </a:xfrm>
          <a:prstGeom prst="rect">
            <a:avLst/>
          </a:prstGeom>
        </p:spPr>
        <p:txBody>
          <a:bodyPr wrap="non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图像获取模块</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57" name="矩形 56"/>
          <p:cNvSpPr/>
          <p:nvPr/>
        </p:nvSpPr>
        <p:spPr>
          <a:xfrm>
            <a:off x="405826" y="2495535"/>
            <a:ext cx="1936157" cy="836255"/>
          </a:xfrm>
          <a:prstGeom prst="rect">
            <a:avLst/>
          </a:prstGeom>
        </p:spPr>
        <p:txBody>
          <a:bodyPr wrap="square">
            <a:spAutoFit/>
          </a:bodyPr>
          <a:lstStyle/>
          <a:p>
            <a:pPr indent="457200" algn="just">
              <a:lnSpc>
                <a:spcPts val="2000"/>
              </a:lnSpc>
              <a:spcBef>
                <a:spcPts val="600"/>
              </a:spcBef>
            </a:pPr>
            <a:r>
              <a:rPr lang="zh-CN" altLang="en-US" sz="1200" spc="150" dirty="0">
                <a:solidFill>
                  <a:schemeClr val="tx1">
                    <a:lumMod val="65000"/>
                    <a:lumOff val="35000"/>
                  </a:schemeClr>
                </a:solidFill>
                <a:latin typeface="+mn-ea"/>
                <a:sym typeface="汉仪旗黑-50S" panose="00020600040101010101" charset="-122"/>
              </a:rPr>
              <a:t>图像获取的方式，包括打开图像文件或者是打开视频文件。</a:t>
            </a:r>
            <a:endParaRPr lang="zh-CN" altLang="en-US" sz="1200" spc="150" dirty="0">
              <a:solidFill>
                <a:schemeClr val="tx1">
                  <a:lumMod val="65000"/>
                  <a:lumOff val="35000"/>
                </a:schemeClr>
              </a:solidFill>
              <a:latin typeface="+mn-ea"/>
              <a:sym typeface="汉仪旗黑-50S" panose="00020600040101010101" charset="-122"/>
            </a:endParaRPr>
          </a:p>
        </p:txBody>
      </p:sp>
      <p:sp>
        <p:nvSpPr>
          <p:cNvPr id="65" name="矩形 64"/>
          <p:cNvSpPr/>
          <p:nvPr/>
        </p:nvSpPr>
        <p:spPr>
          <a:xfrm>
            <a:off x="2647371" y="1733716"/>
            <a:ext cx="1005403" cy="338554"/>
          </a:xfrm>
          <a:prstGeom prst="rect">
            <a:avLst/>
          </a:prstGeom>
        </p:spPr>
        <p:txBody>
          <a:bodyPr wrap="non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界面模块</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66" name="矩形 65"/>
          <p:cNvSpPr/>
          <p:nvPr/>
        </p:nvSpPr>
        <p:spPr>
          <a:xfrm>
            <a:off x="2626512" y="2094319"/>
            <a:ext cx="1936157" cy="1098186"/>
          </a:xfrm>
          <a:prstGeom prst="rect">
            <a:avLst/>
          </a:prstGeom>
        </p:spPr>
        <p:txBody>
          <a:bodyPr wrap="square">
            <a:spAutoFit/>
          </a:bodyPr>
          <a:lstStyle/>
          <a:p>
            <a:pPr indent="457200" algn="just">
              <a:lnSpc>
                <a:spcPts val="2000"/>
              </a:lnSpc>
              <a:spcBef>
                <a:spcPts val="600"/>
              </a:spcBef>
            </a:pPr>
            <a:r>
              <a:rPr lang="zh-CN" altLang="en-US" sz="1200" spc="150" dirty="0">
                <a:solidFill>
                  <a:schemeClr val="tx1">
                    <a:lumMod val="65000"/>
                    <a:lumOff val="35000"/>
                  </a:schemeClr>
                </a:solidFill>
                <a:latin typeface="+mn-ea"/>
                <a:sym typeface="汉仪旗黑-50S" panose="00020600040101010101" charset="-122"/>
              </a:rPr>
              <a:t>设计了注册、登录界面、行人轨迹追踪结果展示界面。界面简洁而且易操作。</a:t>
            </a:r>
            <a:endParaRPr lang="zh-CN" altLang="en-US" sz="1200" spc="150" dirty="0">
              <a:solidFill>
                <a:schemeClr val="tx1">
                  <a:lumMod val="65000"/>
                  <a:lumOff val="35000"/>
                </a:schemeClr>
              </a:solidFill>
              <a:latin typeface="+mn-ea"/>
              <a:sym typeface="汉仪旗黑-50S" panose="00020600040101010101" charset="-122"/>
            </a:endParaRPr>
          </a:p>
        </p:txBody>
      </p:sp>
      <p:sp>
        <p:nvSpPr>
          <p:cNvPr id="67" name="矩形 66"/>
          <p:cNvSpPr/>
          <p:nvPr/>
        </p:nvSpPr>
        <p:spPr>
          <a:xfrm>
            <a:off x="4905379" y="1388483"/>
            <a:ext cx="1415772" cy="338554"/>
          </a:xfrm>
          <a:prstGeom prst="rect">
            <a:avLst/>
          </a:prstGeom>
        </p:spPr>
        <p:txBody>
          <a:bodyPr wrap="non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目标检测模块</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68" name="矩形 67"/>
          <p:cNvSpPr/>
          <p:nvPr/>
        </p:nvSpPr>
        <p:spPr>
          <a:xfrm>
            <a:off x="4884520" y="1749086"/>
            <a:ext cx="1936157" cy="1098186"/>
          </a:xfrm>
          <a:prstGeom prst="rect">
            <a:avLst/>
          </a:prstGeom>
        </p:spPr>
        <p:txBody>
          <a:bodyPr wrap="square">
            <a:spAutoFit/>
          </a:bodyPr>
          <a:lstStyle/>
          <a:p>
            <a:pPr indent="457200" algn="just">
              <a:lnSpc>
                <a:spcPts val="2000"/>
              </a:lnSpc>
              <a:spcBef>
                <a:spcPts val="600"/>
              </a:spcBef>
            </a:pPr>
            <a:r>
              <a:rPr lang="zh-CN" altLang="en-US" sz="1200" spc="150" dirty="0">
                <a:solidFill>
                  <a:schemeClr val="tx1">
                    <a:lumMod val="65000"/>
                    <a:lumOff val="35000"/>
                  </a:schemeClr>
                </a:solidFill>
                <a:latin typeface="+mn-ea"/>
                <a:sym typeface="汉仪旗黑-50S" panose="00020600040101010101" charset="-122"/>
              </a:rPr>
              <a:t>加载</a:t>
            </a:r>
            <a:r>
              <a:rPr lang="en-US" altLang="zh-CN" sz="1200" spc="150" dirty="0">
                <a:solidFill>
                  <a:schemeClr val="tx1">
                    <a:lumMod val="65000"/>
                    <a:lumOff val="35000"/>
                  </a:schemeClr>
                </a:solidFill>
                <a:latin typeface="+mn-ea"/>
                <a:sym typeface="汉仪旗黑-50S" panose="00020600040101010101" charset="-122"/>
              </a:rPr>
              <a:t>YOLOv8</a:t>
            </a:r>
            <a:r>
              <a:rPr lang="zh-CN" altLang="en-US" sz="1200" spc="150" dirty="0">
                <a:solidFill>
                  <a:schemeClr val="tx1">
                    <a:lumMod val="65000"/>
                    <a:lumOff val="35000"/>
                  </a:schemeClr>
                </a:solidFill>
                <a:latin typeface="+mn-ea"/>
                <a:sym typeface="汉仪旗黑-50S" panose="00020600040101010101" charset="-122"/>
              </a:rPr>
              <a:t>预训练网络模型，得到预测的目标框，然后对目标进行分类。</a:t>
            </a:r>
            <a:endParaRPr lang="zh-CN" altLang="en-US" sz="1200" spc="150" dirty="0">
              <a:solidFill>
                <a:schemeClr val="tx1">
                  <a:lumMod val="65000"/>
                  <a:lumOff val="35000"/>
                </a:schemeClr>
              </a:solidFill>
              <a:latin typeface="+mn-ea"/>
              <a:sym typeface="汉仪旗黑-50S" panose="00020600040101010101" charset="-122"/>
            </a:endParaRPr>
          </a:p>
        </p:txBody>
      </p:sp>
      <p:sp>
        <p:nvSpPr>
          <p:cNvPr id="69" name="矩形 68"/>
          <p:cNvSpPr/>
          <p:nvPr/>
        </p:nvSpPr>
        <p:spPr>
          <a:xfrm>
            <a:off x="7098073" y="809985"/>
            <a:ext cx="1415772" cy="338554"/>
          </a:xfrm>
          <a:prstGeom prst="rect">
            <a:avLst/>
          </a:prstGeom>
        </p:spPr>
        <p:txBody>
          <a:bodyPr wrap="non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目标跟踪模块</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0" name="矩形 69"/>
          <p:cNvSpPr/>
          <p:nvPr/>
        </p:nvSpPr>
        <p:spPr>
          <a:xfrm>
            <a:off x="7077214" y="1170588"/>
            <a:ext cx="1936157" cy="1092735"/>
          </a:xfrm>
          <a:prstGeom prst="rect">
            <a:avLst/>
          </a:prstGeom>
        </p:spPr>
        <p:txBody>
          <a:bodyPr wrap="square">
            <a:spAutoFit/>
          </a:bodyPr>
          <a:lstStyle/>
          <a:p>
            <a:pPr indent="457200" algn="just">
              <a:lnSpc>
                <a:spcPts val="2000"/>
              </a:lnSpc>
              <a:spcBef>
                <a:spcPts val="600"/>
              </a:spcBef>
            </a:pPr>
            <a:r>
              <a:rPr lang="zh-CN" altLang="en-US" sz="1200" spc="150" dirty="0">
                <a:solidFill>
                  <a:schemeClr val="tx1">
                    <a:lumMod val="65000"/>
                    <a:lumOff val="35000"/>
                  </a:schemeClr>
                </a:solidFill>
                <a:latin typeface="+mn-ea"/>
                <a:sym typeface="汉仪旗黑-50S" panose="00020600040101010101" charset="-122"/>
              </a:rPr>
              <a:t>使用</a:t>
            </a:r>
            <a:r>
              <a:rPr lang="en-US" altLang="zh-CN" sz="1200" spc="150" dirty="0" err="1">
                <a:solidFill>
                  <a:schemeClr val="tx1">
                    <a:lumMod val="65000"/>
                    <a:lumOff val="35000"/>
                  </a:schemeClr>
                </a:solidFill>
                <a:latin typeface="+mn-ea"/>
                <a:sym typeface="汉仪旗黑-50S" panose="00020600040101010101" charset="-122"/>
              </a:rPr>
              <a:t>DeepSort</a:t>
            </a:r>
            <a:r>
              <a:rPr lang="zh-CN" altLang="en-US" sz="1200" spc="150" dirty="0">
                <a:solidFill>
                  <a:schemeClr val="tx1">
                    <a:lumMod val="65000"/>
                    <a:lumOff val="35000"/>
                  </a:schemeClr>
                </a:solidFill>
                <a:latin typeface="+mn-ea"/>
                <a:sym typeface="汉仪旗黑-50S" panose="00020600040101010101" charset="-122"/>
              </a:rPr>
              <a:t>算法完成目标跟踪，需要三个步骤：位置预测、数据关联、实时跟踪。</a:t>
            </a:r>
            <a:endParaRPr lang="zh-CN" altLang="en-US" sz="1200" spc="150" dirty="0">
              <a:solidFill>
                <a:schemeClr val="tx1">
                  <a:lumMod val="65000"/>
                  <a:lumOff val="35000"/>
                </a:schemeClr>
              </a:solidFill>
              <a:latin typeface="+mn-ea"/>
              <a:sym typeface="汉仪旗黑-50S" panose="0002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36466" cy="5208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bwMode="auto">
          <a:xfrm>
            <a:off x="152321" y="163722"/>
            <a:ext cx="1107996" cy="276999"/>
          </a:xfrm>
          <a:prstGeom prst="rect">
            <a:avLst/>
          </a:prstGeom>
        </p:spPr>
        <p:txBody>
          <a:bodyPr wrap="none">
            <a:spAutoFit/>
          </a:bodyPr>
          <a:lstStyle/>
          <a:p>
            <a:r>
              <a:rPr lang="zh-CN" altLang="en-US" sz="1200" kern="100" dirty="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金陵科技学院</a:t>
            </a:r>
            <a:endParaRPr lang="zh-CN" altLang="en-US" sz="1200" kern="100" dirty="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9" name="椭圆 8"/>
          <p:cNvSpPr/>
          <p:nvPr/>
        </p:nvSpPr>
        <p:spPr>
          <a:xfrm>
            <a:off x="1208267" y="1257300"/>
            <a:ext cx="2628900" cy="262890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a:off x="1389242" y="1438275"/>
            <a:ext cx="2266950" cy="2266950"/>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矩形 28"/>
          <p:cNvSpPr/>
          <p:nvPr/>
        </p:nvSpPr>
        <p:spPr bwMode="auto">
          <a:xfrm>
            <a:off x="4072003" y="1778734"/>
            <a:ext cx="4801314" cy="707886"/>
          </a:xfrm>
          <a:prstGeom prst="rect">
            <a:avLst/>
          </a:prstGeom>
        </p:spPr>
        <p:txBody>
          <a:bodyPr wrap="none">
            <a:spAutoFit/>
          </a:bodyPr>
          <a:lstStyle/>
          <a:p>
            <a:r>
              <a:rPr lang="zh-CN" altLang="en-US" sz="40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研究成果展示及应用</a:t>
            </a:r>
            <a:endParaRPr lang="zh-CN" altLang="en-US" sz="40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0" name="矩形 29"/>
          <p:cNvSpPr/>
          <p:nvPr/>
        </p:nvSpPr>
        <p:spPr>
          <a:xfrm>
            <a:off x="4100139" y="2513771"/>
            <a:ext cx="4334706" cy="276999"/>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normalizeH="0" baseline="0" noProof="0">
                <a:ln>
                  <a:noFill/>
                </a:ln>
                <a:solidFill>
                  <a:schemeClr val="accent1"/>
                </a:solidFill>
                <a:effectLst/>
                <a:uLnTx/>
                <a:uFillTx/>
                <a:latin typeface="汉仪旗黑-50S" panose="00020600040101010101" charset="-122"/>
                <a:ea typeface="汉仪旗黑-55S" panose="00020600040101010101" pitchFamily="18" charset="-122"/>
                <a:cs typeface="+mn-cs"/>
                <a:sym typeface="汉仪旗黑-50S" panose="00020600040101010101" charset="-122"/>
              </a:rPr>
              <a:t>Research Methods And Processes</a:t>
            </a:r>
            <a:endParaRPr kumimoji="0" lang="en-US" altLang="zh-CN" sz="1200" b="0" i="0" u="none" strike="noStrike" kern="1200" cap="none" normalizeH="0" baseline="0" noProof="0">
              <a:ln>
                <a:noFill/>
              </a:ln>
              <a:solidFill>
                <a:schemeClr val="accent1"/>
              </a:solidFill>
              <a:effectLst/>
              <a:uLnTx/>
              <a:uFillTx/>
              <a:latin typeface="汉仪旗黑-50S" panose="00020600040101010101" charset="-122"/>
              <a:ea typeface="汉仪旗黑-55S" panose="00020600040101010101" pitchFamily="18" charset="-122"/>
              <a:cs typeface="+mn-cs"/>
              <a:sym typeface="汉仪旗黑-50S" panose="00020600040101010101" charset="-122"/>
            </a:endParaRPr>
          </a:p>
        </p:txBody>
      </p:sp>
      <p:sp>
        <p:nvSpPr>
          <p:cNvPr id="31" name="矩形: 圆角 30"/>
          <p:cNvSpPr/>
          <p:nvPr/>
        </p:nvSpPr>
        <p:spPr>
          <a:xfrm>
            <a:off x="4168586" y="3100624"/>
            <a:ext cx="1152000" cy="2518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mj-ea"/>
                <a:ea typeface="+mj-ea"/>
                <a:sym typeface="汉仪旗黑-50S" panose="00020600040101010101" charset="-122"/>
              </a:rPr>
              <a:t>第二部分</a:t>
            </a:r>
            <a:endParaRPr lang="zh-CN" altLang="en-US" sz="1050" b="1" dirty="0">
              <a:solidFill>
                <a:schemeClr val="bg1"/>
              </a:solidFill>
              <a:latin typeface="+mj-ea"/>
              <a:ea typeface="+mj-ea"/>
              <a:sym typeface="汉仪旗黑-50S" panose="00020600040101010101" charset="-122"/>
            </a:endParaRPr>
          </a:p>
        </p:txBody>
      </p:sp>
      <p:sp>
        <p:nvSpPr>
          <p:cNvPr id="71" name="矩形 70"/>
          <p:cNvSpPr/>
          <p:nvPr/>
        </p:nvSpPr>
        <p:spPr bwMode="auto">
          <a:xfrm>
            <a:off x="1684988" y="1848475"/>
            <a:ext cx="1675459" cy="1446550"/>
          </a:xfrm>
          <a:prstGeom prst="rect">
            <a:avLst/>
          </a:prstGeom>
        </p:spPr>
        <p:txBody>
          <a:bodyPr wrap="none">
            <a:spAutoFit/>
          </a:bodyPr>
          <a:lstStyle/>
          <a:p>
            <a:pPr algn="ctr"/>
            <a:r>
              <a:rPr lang="en-US" altLang="zh-CN"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p:nvSpPr>
        <p:spPr bwMode="auto">
          <a:xfrm>
            <a:off x="862900" y="102156"/>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a:solidFill>
                  <a:schemeClr val="accent1"/>
                </a:solidFill>
                <a:latin typeface="+mj-ea"/>
                <a:ea typeface="+mj-ea"/>
                <a:sym typeface="汉仪旗黑-50S" panose="00020600040101010101" charset="-122"/>
              </a:rPr>
              <a:t>研究成果展示及其应用</a:t>
            </a:r>
            <a:endParaRPr lang="zh-CN" altLang="en-US" sz="1800">
              <a:solidFill>
                <a:schemeClr val="accent1"/>
              </a:solidFill>
              <a:latin typeface="+mj-ea"/>
              <a:ea typeface="+mj-ea"/>
              <a:sym typeface="汉仪旗黑-50S" panose="00020600040101010101" charset="-122"/>
            </a:endParaRPr>
          </a:p>
        </p:txBody>
      </p:sp>
      <p:sp>
        <p:nvSpPr>
          <p:cNvPr id="4" name="矩形 3"/>
          <p:cNvSpPr/>
          <p:nvPr/>
        </p:nvSpPr>
        <p:spPr>
          <a:xfrm>
            <a:off x="879229" y="392584"/>
            <a:ext cx="2969083" cy="230832"/>
          </a:xfrm>
          <a:prstGeom prst="rect">
            <a:avLst/>
          </a:prstGeom>
        </p:spPr>
        <p:txBody>
          <a:bodyPr wrap="none">
            <a:spAutoFit/>
          </a:bodyPr>
          <a:lstStyle/>
          <a:p>
            <a:pPr fontAlgn="base">
              <a:spcBef>
                <a:spcPct val="0"/>
              </a:spcBef>
              <a:spcAft>
                <a:spcPct val="0"/>
              </a:spcAft>
            </a:pPr>
            <a:r>
              <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rPr>
              <a:t>Demonstration and application of research results</a:t>
            </a:r>
            <a:endPar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endParaRPr>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51" name="矩形: 圆角 50"/>
          <p:cNvSpPr/>
          <p:nvPr/>
        </p:nvSpPr>
        <p:spPr>
          <a:xfrm>
            <a:off x="3885856" y="66055"/>
            <a:ext cx="1967684" cy="607131"/>
          </a:xfrm>
          <a:prstGeom prst="roundRect">
            <a:avLst>
              <a:gd name="adj" fmla="val 4762"/>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等线" panose="02010600030101010101" charset="-122"/>
              <a:ea typeface="等线" panose="02010600030101010101" charset="-122"/>
            </a:endParaRPr>
          </a:p>
        </p:txBody>
      </p:sp>
      <p:sp>
        <p:nvSpPr>
          <p:cNvPr id="52" name="矩形 51"/>
          <p:cNvSpPr/>
          <p:nvPr/>
        </p:nvSpPr>
        <p:spPr>
          <a:xfrm>
            <a:off x="4442655" y="234658"/>
            <a:ext cx="1415772" cy="338554"/>
          </a:xfrm>
          <a:prstGeom prst="rect">
            <a:avLst/>
          </a:prstGeom>
        </p:spPr>
        <p:txBody>
          <a:bodyPr wrap="non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图像检测结果</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pic>
        <p:nvPicPr>
          <p:cNvPr id="59" name="图片 5" descr="32313538383938393b32313538373837363bb6d4bbb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987481" y="159989"/>
            <a:ext cx="460060" cy="460060"/>
          </a:xfrm>
          <a:prstGeom prst="rect">
            <a:avLst/>
          </a:prstGeom>
        </p:spPr>
      </p:pic>
      <p:pic>
        <p:nvPicPr>
          <p:cNvPr id="25" name="图片占位符 24" descr="社交网站的手机截图&#10;&#10;描述已自动生成"/>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8134" r="8134"/>
          <a:stretch>
            <a:fillRect/>
          </a:stretch>
        </p:blipFill>
        <p:spPr>
          <a:xfrm>
            <a:off x="238819" y="1094509"/>
            <a:ext cx="4283598" cy="3889002"/>
          </a:xfrm>
        </p:spPr>
      </p:pic>
      <p:pic>
        <p:nvPicPr>
          <p:cNvPr id="28" name="图片占位符 24"/>
          <p:cNvPicPr>
            <a:picLocks noChangeAspect="1"/>
          </p:cNvPicPr>
          <p:nvPr/>
        </p:nvPicPr>
        <p:blipFill>
          <a:blip r:embed="rId4">
            <a:extLst>
              <a:ext uri="{28A0092B-C50C-407E-A947-70E740481C1C}">
                <a14:useLocalDpi xmlns:a14="http://schemas.microsoft.com/office/drawing/2010/main" val="0"/>
              </a:ext>
            </a:extLst>
          </a:blip>
          <a:srcRect l="3886" r="3886"/>
          <a:stretch>
            <a:fillRect/>
          </a:stretch>
        </p:blipFill>
        <p:spPr>
          <a:xfrm>
            <a:off x="4707918" y="1094509"/>
            <a:ext cx="4283598" cy="38890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p:nvSpPr>
        <p:spPr bwMode="auto">
          <a:xfrm>
            <a:off x="862900" y="102156"/>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a:solidFill>
                  <a:schemeClr val="accent1"/>
                </a:solidFill>
                <a:latin typeface="+mj-ea"/>
                <a:ea typeface="+mj-ea"/>
                <a:sym typeface="汉仪旗黑-50S" panose="00020600040101010101" charset="-122"/>
              </a:rPr>
              <a:t>研究成果展示及其应用</a:t>
            </a:r>
            <a:endParaRPr lang="zh-CN" altLang="en-US" sz="1800">
              <a:solidFill>
                <a:schemeClr val="accent1"/>
              </a:solidFill>
              <a:latin typeface="+mj-ea"/>
              <a:ea typeface="+mj-ea"/>
              <a:sym typeface="汉仪旗黑-50S" panose="00020600040101010101" charset="-122"/>
            </a:endParaRPr>
          </a:p>
        </p:txBody>
      </p:sp>
      <p:sp>
        <p:nvSpPr>
          <p:cNvPr id="4" name="矩形 3"/>
          <p:cNvSpPr/>
          <p:nvPr/>
        </p:nvSpPr>
        <p:spPr>
          <a:xfrm>
            <a:off x="879229" y="392584"/>
            <a:ext cx="2969083" cy="230832"/>
          </a:xfrm>
          <a:prstGeom prst="rect">
            <a:avLst/>
          </a:prstGeom>
        </p:spPr>
        <p:txBody>
          <a:bodyPr wrap="none">
            <a:spAutoFit/>
          </a:bodyPr>
          <a:lstStyle/>
          <a:p>
            <a:pPr fontAlgn="base">
              <a:spcBef>
                <a:spcPct val="0"/>
              </a:spcBef>
              <a:spcAft>
                <a:spcPct val="0"/>
              </a:spcAft>
            </a:pPr>
            <a:r>
              <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rPr>
              <a:t>Demonstration and application of research results</a:t>
            </a:r>
            <a:endPar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endParaRPr>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03</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51" name="矩形: 圆角 50"/>
          <p:cNvSpPr/>
          <p:nvPr/>
        </p:nvSpPr>
        <p:spPr>
          <a:xfrm>
            <a:off x="3885856" y="66055"/>
            <a:ext cx="1967684" cy="607131"/>
          </a:xfrm>
          <a:prstGeom prst="roundRect">
            <a:avLst>
              <a:gd name="adj" fmla="val 4762"/>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等线" panose="02010600030101010101" charset="-122"/>
              <a:ea typeface="等线" panose="02010600030101010101" charset="-122"/>
            </a:endParaRPr>
          </a:p>
        </p:txBody>
      </p:sp>
      <p:sp>
        <p:nvSpPr>
          <p:cNvPr id="52" name="矩形 51"/>
          <p:cNvSpPr/>
          <p:nvPr/>
        </p:nvSpPr>
        <p:spPr>
          <a:xfrm>
            <a:off x="4442655" y="234658"/>
            <a:ext cx="1415772" cy="338554"/>
          </a:xfrm>
          <a:prstGeom prst="rect">
            <a:avLst/>
          </a:prstGeom>
        </p:spPr>
        <p:txBody>
          <a:bodyPr wrap="non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视频跟踪结果</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pic>
        <p:nvPicPr>
          <p:cNvPr id="59" name="图片 5" descr="32313538383938393b32313538373837363bb6d4bbb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987481" y="159989"/>
            <a:ext cx="460060" cy="460060"/>
          </a:xfrm>
          <a:prstGeom prst="rect">
            <a:avLst/>
          </a:prstGeom>
        </p:spPr>
      </p:pic>
      <p:pic>
        <p:nvPicPr>
          <p:cNvPr id="25" name="图片占位符 24"/>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3886" r="3886"/>
          <a:stretch>
            <a:fillRect/>
          </a:stretch>
        </p:blipFill>
        <p:spPr>
          <a:xfrm>
            <a:off x="238819" y="1094509"/>
            <a:ext cx="4283598" cy="3889002"/>
          </a:xfrm>
        </p:spPr>
      </p:pic>
      <p:pic>
        <p:nvPicPr>
          <p:cNvPr id="8" name="图片占位符 24"/>
          <p:cNvPicPr>
            <a:picLocks noChangeAspect="1"/>
          </p:cNvPicPr>
          <p:nvPr/>
        </p:nvPicPr>
        <p:blipFill>
          <a:blip r:embed="rId4">
            <a:extLst>
              <a:ext uri="{28A0092B-C50C-407E-A947-70E740481C1C}">
                <a14:useLocalDpi xmlns:a14="http://schemas.microsoft.com/office/drawing/2010/main" val="0"/>
              </a:ext>
            </a:extLst>
          </a:blip>
          <a:srcRect l="3886" r="3886"/>
          <a:stretch>
            <a:fillRect/>
          </a:stretch>
        </p:blipFill>
        <p:spPr>
          <a:xfrm>
            <a:off x="4693055" y="1094509"/>
            <a:ext cx="4283598" cy="388900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36466" cy="5208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bwMode="auto">
          <a:xfrm>
            <a:off x="152321" y="163722"/>
            <a:ext cx="1107996" cy="276999"/>
          </a:xfrm>
          <a:prstGeom prst="rect">
            <a:avLst/>
          </a:prstGeom>
        </p:spPr>
        <p:txBody>
          <a:bodyPr wrap="none">
            <a:spAutoFit/>
          </a:bodyPr>
          <a:lstStyle/>
          <a:p>
            <a:r>
              <a:rPr lang="zh-CN" altLang="en-US" sz="1200" kern="100" dirty="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金陵科技学院</a:t>
            </a:r>
            <a:endParaRPr lang="zh-CN" altLang="en-US" sz="1200" kern="100" dirty="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9" name="椭圆 8"/>
          <p:cNvSpPr/>
          <p:nvPr/>
        </p:nvSpPr>
        <p:spPr>
          <a:xfrm>
            <a:off x="1208267" y="1257300"/>
            <a:ext cx="2628900" cy="262890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a:off x="1389242" y="1438275"/>
            <a:ext cx="2266950" cy="2266950"/>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矩形 28"/>
          <p:cNvSpPr/>
          <p:nvPr/>
        </p:nvSpPr>
        <p:spPr bwMode="auto">
          <a:xfrm>
            <a:off x="4072003" y="1778734"/>
            <a:ext cx="1300480" cy="768350"/>
          </a:xfrm>
          <a:prstGeom prst="rect">
            <a:avLst/>
          </a:prstGeom>
        </p:spPr>
        <p:txBody>
          <a:bodyPr wrap="none">
            <a:spAutoFit/>
          </a:bodyPr>
          <a:lstStyle/>
          <a:p>
            <a:r>
              <a:rPr lang="zh-CN" altLang="en-US" sz="44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总结</a:t>
            </a:r>
            <a:endParaRPr lang="zh-CN" altLang="en-US" sz="44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0" name="矩形 29"/>
          <p:cNvSpPr/>
          <p:nvPr/>
        </p:nvSpPr>
        <p:spPr>
          <a:xfrm>
            <a:off x="4100139" y="2513771"/>
            <a:ext cx="4334706" cy="276999"/>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normalizeH="0" baseline="0" noProof="0" dirty="0">
                <a:ln>
                  <a:noFill/>
                </a:ln>
                <a:solidFill>
                  <a:schemeClr val="accent1"/>
                </a:solidFill>
                <a:effectLst/>
                <a:uLnTx/>
                <a:uFillTx/>
                <a:latin typeface="汉仪旗黑-50S" panose="00020600040101010101" charset="-122"/>
                <a:ea typeface="汉仪旗黑-55S" panose="00020600040101010101" pitchFamily="18" charset="-122"/>
                <a:cs typeface="+mn-cs"/>
                <a:sym typeface="汉仪旗黑-50S" panose="00020600040101010101" charset="-122"/>
              </a:rPr>
              <a:t>Paper Summary</a:t>
            </a:r>
            <a:endParaRPr kumimoji="0" lang="en-US" altLang="zh-CN" sz="1200" b="0" i="0" u="none" strike="noStrike" kern="1200" cap="none" normalizeH="0" baseline="0" noProof="0" dirty="0">
              <a:ln>
                <a:noFill/>
              </a:ln>
              <a:solidFill>
                <a:schemeClr val="accent1"/>
              </a:solidFill>
              <a:effectLst/>
              <a:uLnTx/>
              <a:uFillTx/>
              <a:latin typeface="汉仪旗黑-50S" panose="00020600040101010101" charset="-122"/>
              <a:ea typeface="汉仪旗黑-55S" panose="00020600040101010101" pitchFamily="18" charset="-122"/>
              <a:cs typeface="+mn-cs"/>
              <a:sym typeface="汉仪旗黑-50S" panose="00020600040101010101" charset="-122"/>
            </a:endParaRPr>
          </a:p>
        </p:txBody>
      </p:sp>
      <p:sp>
        <p:nvSpPr>
          <p:cNvPr id="31" name="矩形: 圆角 30"/>
          <p:cNvSpPr/>
          <p:nvPr/>
        </p:nvSpPr>
        <p:spPr>
          <a:xfrm>
            <a:off x="4168586" y="3100624"/>
            <a:ext cx="1152000" cy="2518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mj-ea"/>
                <a:ea typeface="+mj-ea"/>
                <a:sym typeface="汉仪旗黑-50S" panose="00020600040101010101" charset="-122"/>
              </a:rPr>
              <a:t>第四部分</a:t>
            </a:r>
            <a:endParaRPr lang="zh-CN" altLang="en-US" sz="1050" b="1" dirty="0">
              <a:solidFill>
                <a:schemeClr val="bg1"/>
              </a:solidFill>
              <a:latin typeface="+mj-ea"/>
              <a:ea typeface="+mj-ea"/>
              <a:sym typeface="汉仪旗黑-50S" panose="00020600040101010101" charset="-122"/>
            </a:endParaRPr>
          </a:p>
        </p:txBody>
      </p:sp>
      <p:sp>
        <p:nvSpPr>
          <p:cNvPr id="71" name="矩形 70"/>
          <p:cNvSpPr/>
          <p:nvPr/>
        </p:nvSpPr>
        <p:spPr bwMode="auto">
          <a:xfrm>
            <a:off x="1684988" y="1848475"/>
            <a:ext cx="1675459" cy="1446550"/>
          </a:xfrm>
          <a:prstGeom prst="rect">
            <a:avLst/>
          </a:prstGeom>
        </p:spPr>
        <p:txBody>
          <a:bodyPr wrap="none">
            <a:spAutoFit/>
          </a:bodyPr>
          <a:lstStyle/>
          <a:p>
            <a:pPr algn="ctr"/>
            <a:r>
              <a:rPr lang="en-US" altLang="zh-CN"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p:nvSpPr>
        <p:spPr bwMode="auto">
          <a:xfrm>
            <a:off x="862900" y="102156"/>
            <a:ext cx="640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accent1"/>
                </a:solidFill>
                <a:latin typeface="+mj-ea"/>
                <a:ea typeface="+mj-ea"/>
                <a:sym typeface="汉仪旗黑-50S" panose="00020600040101010101" charset="-122"/>
              </a:rPr>
              <a:t>总结</a:t>
            </a:r>
            <a:endParaRPr lang="zh-CN" altLang="en-US" sz="1800" dirty="0">
              <a:solidFill>
                <a:schemeClr val="accent1"/>
              </a:solidFill>
              <a:latin typeface="+mj-ea"/>
              <a:ea typeface="+mj-ea"/>
              <a:sym typeface="汉仪旗黑-50S" panose="00020600040101010101" charset="-122"/>
            </a:endParaRPr>
          </a:p>
        </p:txBody>
      </p:sp>
      <p:sp>
        <p:nvSpPr>
          <p:cNvPr id="4" name="矩形 3"/>
          <p:cNvSpPr/>
          <p:nvPr/>
        </p:nvSpPr>
        <p:spPr>
          <a:xfrm>
            <a:off x="879229" y="392584"/>
            <a:ext cx="1087157" cy="230832"/>
          </a:xfrm>
          <a:prstGeom prst="rect">
            <a:avLst/>
          </a:prstGeom>
        </p:spPr>
        <p:txBody>
          <a:bodyPr wrap="none">
            <a:spAutoFit/>
          </a:bodyPr>
          <a:lstStyle/>
          <a:p>
            <a:pPr fontAlgn="base">
              <a:spcBef>
                <a:spcPct val="0"/>
              </a:spcBef>
              <a:spcAft>
                <a:spcPct val="0"/>
              </a:spcAft>
            </a:pPr>
            <a:r>
              <a:rPr lang="en-US" altLang="zh-CN" sz="900" dirty="0">
                <a:solidFill>
                  <a:schemeClr val="tx1">
                    <a:lumMod val="65000"/>
                    <a:lumOff val="35000"/>
                  </a:schemeClr>
                </a:solidFill>
                <a:latin typeface="+mj-lt"/>
                <a:ea typeface="汉仪旗黑-55S" panose="00020600040101010101" pitchFamily="18" charset="-122"/>
                <a:sym typeface="汉仪旗黑-50S" panose="00020600040101010101" charset="-122"/>
              </a:rPr>
              <a:t>Paper Summary </a:t>
            </a:r>
            <a:endParaRPr lang="en-US" altLang="zh-CN" sz="900" dirty="0">
              <a:solidFill>
                <a:schemeClr val="tx1">
                  <a:lumMod val="65000"/>
                  <a:lumOff val="35000"/>
                </a:schemeClr>
              </a:solidFill>
              <a:latin typeface="+mj-lt"/>
              <a:ea typeface="汉仪旗黑-55S" panose="00020600040101010101" pitchFamily="18" charset="-122"/>
              <a:sym typeface="汉仪旗黑-50S" panose="00020600040101010101" charset="-122"/>
            </a:endParaRPr>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04</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6" name="椭圆 5"/>
          <p:cNvSpPr/>
          <p:nvPr/>
        </p:nvSpPr>
        <p:spPr>
          <a:xfrm>
            <a:off x="2762530" y="1219200"/>
            <a:ext cx="591670" cy="59167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219730" y="2429434"/>
            <a:ext cx="591670" cy="59167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771495" y="3747246"/>
            <a:ext cx="591670" cy="59167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228600" y="1473200"/>
            <a:ext cx="2628900" cy="2628900"/>
            <a:chOff x="1208267" y="1432229"/>
            <a:chExt cx="2628900" cy="2628900"/>
          </a:xfrm>
        </p:grpSpPr>
        <p:sp>
          <p:nvSpPr>
            <p:cNvPr id="49" name="椭圆 48"/>
            <p:cNvSpPr/>
            <p:nvPr/>
          </p:nvSpPr>
          <p:spPr>
            <a:xfrm>
              <a:off x="1208267" y="1432229"/>
              <a:ext cx="2628900" cy="262890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0" name="椭圆 49"/>
            <p:cNvSpPr/>
            <p:nvPr/>
          </p:nvSpPr>
          <p:spPr>
            <a:xfrm>
              <a:off x="1389242" y="1613204"/>
              <a:ext cx="2266950" cy="2266950"/>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8" name="弧形 7"/>
          <p:cNvSpPr/>
          <p:nvPr/>
        </p:nvSpPr>
        <p:spPr>
          <a:xfrm>
            <a:off x="-546846" y="749300"/>
            <a:ext cx="4076700" cy="4076700"/>
          </a:xfrm>
          <a:prstGeom prst="arc">
            <a:avLst>
              <a:gd name="adj1" fmla="val 18160211"/>
              <a:gd name="adj2" fmla="val 6961726"/>
            </a:avLst>
          </a:prstGeom>
          <a:ln w="28575" cap="rnd">
            <a:gradFill>
              <a:gsLst>
                <a:gs pos="0">
                  <a:schemeClr val="accent1"/>
                </a:gs>
                <a:gs pos="100000">
                  <a:schemeClr val="accent1">
                    <a:alpha val="0"/>
                  </a:schemeClr>
                </a:gs>
              </a:gsLst>
              <a:lin ang="5400000" scaled="1"/>
            </a:gra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52" name="组合 51"/>
          <p:cNvGrpSpPr/>
          <p:nvPr/>
        </p:nvGrpSpPr>
        <p:grpSpPr>
          <a:xfrm>
            <a:off x="3903382" y="2024744"/>
            <a:ext cx="5012018" cy="1586754"/>
            <a:chOff x="3535829" y="941294"/>
            <a:chExt cx="5392271" cy="1281718"/>
          </a:xfrm>
        </p:grpSpPr>
        <p:sp>
          <p:nvSpPr>
            <p:cNvPr id="53" name="矩形: 圆角 52"/>
            <p:cNvSpPr/>
            <p:nvPr/>
          </p:nvSpPr>
          <p:spPr>
            <a:xfrm>
              <a:off x="3535829" y="941294"/>
              <a:ext cx="5392271" cy="1210236"/>
            </a:xfrm>
            <a:prstGeom prst="roundRect">
              <a:avLst>
                <a:gd name="adj" fmla="val 8519"/>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等线" panose="02010600030101010101" charset="-122"/>
                <a:ea typeface="等线" panose="02010600030101010101" charset="-122"/>
              </a:endParaRPr>
            </a:p>
          </p:txBody>
        </p:sp>
        <p:grpSp>
          <p:nvGrpSpPr>
            <p:cNvPr id="54" name="组合 53"/>
            <p:cNvGrpSpPr/>
            <p:nvPr/>
          </p:nvGrpSpPr>
          <p:grpSpPr>
            <a:xfrm>
              <a:off x="3681123" y="1101379"/>
              <a:ext cx="5234278" cy="1121633"/>
              <a:chOff x="2547835" y="1217920"/>
              <a:chExt cx="5234278" cy="1121633"/>
            </a:xfrm>
          </p:grpSpPr>
          <p:sp>
            <p:nvSpPr>
              <p:cNvPr id="55" name="矩形 54"/>
              <p:cNvSpPr/>
              <p:nvPr/>
            </p:nvSpPr>
            <p:spPr>
              <a:xfrm>
                <a:off x="2547835" y="1217920"/>
                <a:ext cx="1523184" cy="338554"/>
              </a:xfrm>
              <a:prstGeom prst="rect">
                <a:avLst/>
              </a:prstGeom>
            </p:spPr>
            <p:txBody>
              <a:bodyPr wrap="non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目标跟踪阶段</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56" name="矩形 55"/>
              <p:cNvSpPr/>
              <p:nvPr/>
            </p:nvSpPr>
            <p:spPr>
              <a:xfrm>
                <a:off x="2547835" y="1542091"/>
                <a:ext cx="5234278" cy="797462"/>
              </a:xfrm>
              <a:prstGeom prst="rect">
                <a:avLst/>
              </a:prstGeom>
            </p:spPr>
            <p:txBody>
              <a:bodyPr wrap="square">
                <a:spAutoFit/>
              </a:bodyPr>
              <a:lstStyle/>
              <a:p>
                <a:pPr>
                  <a:lnSpc>
                    <a:spcPct val="150000"/>
                  </a:lnSpc>
                  <a:spcBef>
                    <a:spcPts val="600"/>
                  </a:spcBef>
                </a:pPr>
                <a:r>
                  <a:rPr lang="zh-CN" altLang="en-US" sz="1050" dirty="0">
                    <a:solidFill>
                      <a:schemeClr val="tx1">
                        <a:lumMod val="65000"/>
                        <a:lumOff val="35000"/>
                      </a:schemeClr>
                    </a:solidFill>
                    <a:latin typeface="+mn-ea"/>
                    <a:sym typeface="汉仪旗黑-50S" panose="00020600040101010101" charset="-122"/>
                  </a:rPr>
                  <a:t>针对视频中复杂背景以及行人遮挡问题，采用了</a:t>
                </a:r>
                <a:r>
                  <a:rPr lang="en-US" altLang="zh-CN" sz="1050" dirty="0" err="1">
                    <a:solidFill>
                      <a:schemeClr val="tx1">
                        <a:lumMod val="65000"/>
                        <a:lumOff val="35000"/>
                      </a:schemeClr>
                    </a:solidFill>
                    <a:latin typeface="+mn-ea"/>
                    <a:sym typeface="汉仪旗黑-50S" panose="00020600040101010101" charset="-122"/>
                  </a:rPr>
                  <a:t>DeepSort</a:t>
                </a:r>
                <a:r>
                  <a:rPr lang="zh-CN" altLang="en-US" sz="1050" dirty="0">
                    <a:solidFill>
                      <a:schemeClr val="tx1">
                        <a:lumMod val="65000"/>
                        <a:lumOff val="35000"/>
                      </a:schemeClr>
                    </a:solidFill>
                    <a:latin typeface="+mn-ea"/>
                    <a:sym typeface="汉仪旗黑-50S" panose="00020600040101010101" charset="-122"/>
                  </a:rPr>
                  <a:t>算法。实验表明，当视频中行人有遮挡情况存在时，仍能对目标进行跟踪，减少了在跟踪过程中</a:t>
                </a:r>
                <a:r>
                  <a:rPr lang="en-US" altLang="zh-CN" sz="1050" dirty="0">
                    <a:solidFill>
                      <a:schemeClr val="tx1">
                        <a:lumMod val="65000"/>
                        <a:lumOff val="35000"/>
                      </a:schemeClr>
                    </a:solidFill>
                    <a:latin typeface="+mn-ea"/>
                    <a:sym typeface="汉仪旗黑-50S" panose="00020600040101010101" charset="-122"/>
                  </a:rPr>
                  <a:t>ID</a:t>
                </a:r>
                <a:r>
                  <a:rPr lang="zh-CN" altLang="en-US" sz="1050" dirty="0">
                    <a:solidFill>
                      <a:schemeClr val="tx1">
                        <a:lumMod val="65000"/>
                        <a:lumOff val="35000"/>
                      </a:schemeClr>
                    </a:solidFill>
                    <a:latin typeface="+mn-ea"/>
                    <a:sym typeface="汉仪旗黑-50S" panose="00020600040101010101" charset="-122"/>
                  </a:rPr>
                  <a:t>的交换次数</a:t>
                </a:r>
                <a:r>
                  <a:rPr lang="en-US" altLang="zh-CN" sz="1050" dirty="0">
                    <a:solidFill>
                      <a:schemeClr val="tx1">
                        <a:lumMod val="65000"/>
                        <a:lumOff val="35000"/>
                      </a:schemeClr>
                    </a:solidFill>
                    <a:latin typeface="+mn-ea"/>
                    <a:sym typeface="汉仪旗黑-50S" panose="00020600040101010101" charset="-122"/>
                  </a:rPr>
                  <a:t>,</a:t>
                </a:r>
                <a:r>
                  <a:rPr lang="zh-CN" altLang="en-US" sz="1050" dirty="0">
                    <a:solidFill>
                      <a:schemeClr val="tx1">
                        <a:lumMod val="65000"/>
                        <a:lumOff val="35000"/>
                      </a:schemeClr>
                    </a:solidFill>
                    <a:latin typeface="+mn-ea"/>
                    <a:sym typeface="汉仪旗黑-50S" panose="00020600040101010101" charset="-122"/>
                  </a:rPr>
                  <a:t>提升了行人追踪效果。</a:t>
                </a:r>
                <a:endParaRPr lang="zh-CN" altLang="en-US" sz="1050" dirty="0">
                  <a:solidFill>
                    <a:schemeClr val="tx1">
                      <a:lumMod val="65000"/>
                      <a:lumOff val="35000"/>
                    </a:schemeClr>
                  </a:solidFill>
                  <a:latin typeface="+mn-ea"/>
                  <a:sym typeface="汉仪旗黑-50S" panose="00020600040101010101" charset="-122"/>
                </a:endParaRPr>
              </a:p>
            </p:txBody>
          </p:sp>
        </p:grpSp>
      </p:grpSp>
      <p:grpSp>
        <p:nvGrpSpPr>
          <p:cNvPr id="67" name="组合 66"/>
          <p:cNvGrpSpPr/>
          <p:nvPr/>
        </p:nvGrpSpPr>
        <p:grpSpPr>
          <a:xfrm>
            <a:off x="3508936" y="654423"/>
            <a:ext cx="5012018" cy="1210236"/>
            <a:chOff x="3535829" y="941294"/>
            <a:chExt cx="5392271" cy="1210236"/>
          </a:xfrm>
        </p:grpSpPr>
        <p:sp>
          <p:nvSpPr>
            <p:cNvPr id="68" name="矩形: 圆角 67"/>
            <p:cNvSpPr/>
            <p:nvPr/>
          </p:nvSpPr>
          <p:spPr>
            <a:xfrm>
              <a:off x="3535829" y="941294"/>
              <a:ext cx="5392271" cy="1210236"/>
            </a:xfrm>
            <a:prstGeom prst="roundRect">
              <a:avLst>
                <a:gd name="adj" fmla="val 8519"/>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等线" panose="02010600030101010101" charset="-122"/>
                <a:ea typeface="等线" panose="02010600030101010101" charset="-122"/>
              </a:endParaRPr>
            </a:p>
          </p:txBody>
        </p:sp>
        <p:grpSp>
          <p:nvGrpSpPr>
            <p:cNvPr id="69" name="组合 68"/>
            <p:cNvGrpSpPr/>
            <p:nvPr/>
          </p:nvGrpSpPr>
          <p:grpSpPr>
            <a:xfrm>
              <a:off x="3681123" y="1101379"/>
              <a:ext cx="5234278" cy="879259"/>
              <a:chOff x="2547835" y="1217920"/>
              <a:chExt cx="5234278" cy="879259"/>
            </a:xfrm>
          </p:grpSpPr>
          <p:sp>
            <p:nvSpPr>
              <p:cNvPr id="70" name="矩形 69"/>
              <p:cNvSpPr/>
              <p:nvPr/>
            </p:nvSpPr>
            <p:spPr>
              <a:xfrm>
                <a:off x="2547835" y="1217920"/>
                <a:ext cx="1523184" cy="338554"/>
              </a:xfrm>
              <a:prstGeom prst="rect">
                <a:avLst/>
              </a:prstGeom>
            </p:spPr>
            <p:txBody>
              <a:bodyPr wrap="non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目标检测阶段</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1" name="矩形 70"/>
              <p:cNvSpPr/>
              <p:nvPr/>
            </p:nvSpPr>
            <p:spPr>
              <a:xfrm>
                <a:off x="2547835" y="1542091"/>
                <a:ext cx="5234278" cy="555088"/>
              </a:xfrm>
              <a:prstGeom prst="rect">
                <a:avLst/>
              </a:prstGeom>
            </p:spPr>
            <p:txBody>
              <a:bodyPr wrap="square">
                <a:spAutoFit/>
              </a:bodyPr>
              <a:lstStyle/>
              <a:p>
                <a:pPr>
                  <a:lnSpc>
                    <a:spcPct val="150000"/>
                  </a:lnSpc>
                  <a:spcBef>
                    <a:spcPts val="600"/>
                  </a:spcBef>
                </a:pPr>
                <a:r>
                  <a:rPr lang="zh-CN" altLang="en-US" sz="1050" dirty="0">
                    <a:solidFill>
                      <a:schemeClr val="tx1">
                        <a:lumMod val="65000"/>
                        <a:lumOff val="35000"/>
                      </a:schemeClr>
                    </a:solidFill>
                    <a:latin typeface="+mn-ea"/>
                    <a:sym typeface="汉仪旗黑-50S" panose="00020600040101010101" charset="-122"/>
                  </a:rPr>
                  <a:t>使用了目前主流的</a:t>
                </a:r>
                <a:r>
                  <a:rPr lang="en-US" altLang="zh-CN" sz="1050" dirty="0">
                    <a:solidFill>
                      <a:schemeClr val="tx1">
                        <a:lumMod val="65000"/>
                        <a:lumOff val="35000"/>
                      </a:schemeClr>
                    </a:solidFill>
                    <a:latin typeface="+mn-ea"/>
                    <a:sym typeface="汉仪旗黑-50S" panose="00020600040101010101" charset="-122"/>
                  </a:rPr>
                  <a:t>YOLOv8</a:t>
                </a:r>
                <a:r>
                  <a:rPr lang="zh-CN" altLang="en-US" sz="1050" dirty="0">
                    <a:solidFill>
                      <a:schemeClr val="tx1">
                        <a:lumMod val="65000"/>
                        <a:lumOff val="35000"/>
                      </a:schemeClr>
                    </a:solidFill>
                    <a:latin typeface="+mn-ea"/>
                    <a:sym typeface="汉仪旗黑-50S" panose="00020600040101010101" charset="-122"/>
                  </a:rPr>
                  <a:t>目标检测算法。实验表明</a:t>
                </a:r>
                <a:r>
                  <a:rPr lang="en-US" altLang="zh-CN" sz="1050" dirty="0">
                    <a:solidFill>
                      <a:schemeClr val="tx1">
                        <a:lumMod val="65000"/>
                        <a:lumOff val="35000"/>
                      </a:schemeClr>
                    </a:solidFill>
                    <a:latin typeface="+mn-ea"/>
                    <a:sym typeface="汉仪旗黑-50S" panose="00020600040101010101" charset="-122"/>
                  </a:rPr>
                  <a:t>,YOLOv8</a:t>
                </a:r>
                <a:r>
                  <a:rPr lang="zh-CN" altLang="en-US" sz="1050" dirty="0">
                    <a:solidFill>
                      <a:schemeClr val="tx1">
                        <a:lumMod val="65000"/>
                        <a:lumOff val="35000"/>
                      </a:schemeClr>
                    </a:solidFill>
                    <a:latin typeface="+mn-ea"/>
                    <a:sym typeface="汉仪旗黑-50S" panose="00020600040101010101" charset="-122"/>
                  </a:rPr>
                  <a:t>网络模型在对行人检测时，具有良好的检测效果，且实时性较好。</a:t>
                </a:r>
                <a:endParaRPr lang="zh-CN" altLang="en-US" sz="1050" dirty="0">
                  <a:solidFill>
                    <a:schemeClr val="tx1">
                      <a:lumMod val="65000"/>
                      <a:lumOff val="35000"/>
                    </a:schemeClr>
                  </a:solidFill>
                  <a:latin typeface="+mn-ea"/>
                  <a:sym typeface="汉仪旗黑-50S" panose="00020600040101010101" charset="-122"/>
                </a:endParaRPr>
              </a:p>
            </p:txBody>
          </p:sp>
        </p:grpSp>
      </p:grpSp>
      <p:grpSp>
        <p:nvGrpSpPr>
          <p:cNvPr id="72" name="组合 71"/>
          <p:cNvGrpSpPr/>
          <p:nvPr/>
        </p:nvGrpSpPr>
        <p:grpSpPr>
          <a:xfrm>
            <a:off x="3473077" y="3666564"/>
            <a:ext cx="5012018" cy="1210236"/>
            <a:chOff x="3535829" y="941294"/>
            <a:chExt cx="5392271" cy="1210236"/>
          </a:xfrm>
        </p:grpSpPr>
        <p:sp>
          <p:nvSpPr>
            <p:cNvPr id="73" name="矩形: 圆角 72"/>
            <p:cNvSpPr/>
            <p:nvPr/>
          </p:nvSpPr>
          <p:spPr>
            <a:xfrm>
              <a:off x="3535829" y="941294"/>
              <a:ext cx="5392271" cy="1210236"/>
            </a:xfrm>
            <a:prstGeom prst="roundRect">
              <a:avLst>
                <a:gd name="adj" fmla="val 8519"/>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等线" panose="02010600030101010101" charset="-122"/>
                <a:ea typeface="等线" panose="02010600030101010101" charset="-122"/>
              </a:endParaRPr>
            </a:p>
          </p:txBody>
        </p:sp>
        <p:grpSp>
          <p:nvGrpSpPr>
            <p:cNvPr id="74" name="组合 73"/>
            <p:cNvGrpSpPr/>
            <p:nvPr/>
          </p:nvGrpSpPr>
          <p:grpSpPr>
            <a:xfrm>
              <a:off x="3681123" y="1101379"/>
              <a:ext cx="5234278" cy="879259"/>
              <a:chOff x="2547835" y="1217920"/>
              <a:chExt cx="5234278" cy="879259"/>
            </a:xfrm>
          </p:grpSpPr>
          <p:sp>
            <p:nvSpPr>
              <p:cNvPr id="75" name="矩形 74"/>
              <p:cNvSpPr/>
              <p:nvPr/>
            </p:nvSpPr>
            <p:spPr>
              <a:xfrm>
                <a:off x="2547835" y="1217920"/>
                <a:ext cx="1523184" cy="338554"/>
              </a:xfrm>
              <a:prstGeom prst="rect">
                <a:avLst/>
              </a:prstGeom>
            </p:spPr>
            <p:txBody>
              <a:bodyPr wrap="non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界面设计阶段</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6" name="矩形 75"/>
              <p:cNvSpPr/>
              <p:nvPr/>
            </p:nvSpPr>
            <p:spPr>
              <a:xfrm>
                <a:off x="2547835" y="1542091"/>
                <a:ext cx="5234278" cy="555088"/>
              </a:xfrm>
              <a:prstGeom prst="rect">
                <a:avLst/>
              </a:prstGeom>
            </p:spPr>
            <p:txBody>
              <a:bodyPr wrap="square">
                <a:spAutoFit/>
              </a:bodyPr>
              <a:lstStyle/>
              <a:p>
                <a:pPr>
                  <a:lnSpc>
                    <a:spcPct val="150000"/>
                  </a:lnSpc>
                  <a:spcBef>
                    <a:spcPts val="600"/>
                  </a:spcBef>
                </a:pPr>
                <a:r>
                  <a:rPr lang="zh-CN" altLang="en-US" sz="1050" dirty="0">
                    <a:solidFill>
                      <a:schemeClr val="tx1">
                        <a:lumMod val="65000"/>
                        <a:lumOff val="35000"/>
                      </a:schemeClr>
                    </a:solidFill>
                    <a:latin typeface="+mn-ea"/>
                    <a:sym typeface="汉仪旗黑-50S" panose="00020600040101010101" charset="-122"/>
                  </a:rPr>
                  <a:t>使用</a:t>
                </a:r>
                <a:r>
                  <a:rPr lang="en-US" altLang="zh-CN" sz="1050" dirty="0">
                    <a:solidFill>
                      <a:schemeClr val="tx1">
                        <a:lumMod val="65000"/>
                        <a:lumOff val="35000"/>
                      </a:schemeClr>
                    </a:solidFill>
                    <a:latin typeface="+mn-ea"/>
                    <a:sym typeface="汉仪旗黑-50S" panose="00020600040101010101" charset="-122"/>
                  </a:rPr>
                  <a:t>PyQt5</a:t>
                </a:r>
                <a:r>
                  <a:rPr lang="zh-CN" altLang="en-US" sz="1050" dirty="0">
                    <a:solidFill>
                      <a:schemeClr val="tx1">
                        <a:lumMod val="65000"/>
                        <a:lumOff val="35000"/>
                      </a:schemeClr>
                    </a:solidFill>
                    <a:latin typeface="+mn-ea"/>
                    <a:sym typeface="汉仪旗黑-50S" panose="00020600040101010101" charset="-122"/>
                  </a:rPr>
                  <a:t>设计系统的各个界面。本系统有注册界面、登录界面、检测结果界面，简洁明了且易操作。在系统测试时，对所有模块进行了测试，均无异常。</a:t>
                </a:r>
                <a:endParaRPr lang="zh-CN" altLang="en-US" sz="1050" dirty="0">
                  <a:solidFill>
                    <a:schemeClr val="tx1">
                      <a:lumMod val="65000"/>
                      <a:lumOff val="35000"/>
                    </a:schemeClr>
                  </a:solidFill>
                  <a:latin typeface="+mn-ea"/>
                  <a:sym typeface="汉仪旗黑-50S" panose="00020600040101010101" charset="-122"/>
                </a:endParaRPr>
              </a:p>
            </p:txBody>
          </p:sp>
        </p:grpSp>
      </p:grpSp>
      <p:pic>
        <p:nvPicPr>
          <p:cNvPr id="77" name="图片 8" descr="32313538383938393b32313538373837393bb9a4d7f7cad6b2e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919711" y="3895462"/>
            <a:ext cx="295239" cy="295239"/>
          </a:xfrm>
          <a:prstGeom prst="rect">
            <a:avLst/>
          </a:prstGeom>
        </p:spPr>
      </p:pic>
      <p:pic>
        <p:nvPicPr>
          <p:cNvPr id="78" name="图片 11" descr="32313538383938393b32313538373838323bcec4bcfebcd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1020" y="1386822"/>
            <a:ext cx="295239" cy="295239"/>
          </a:xfrm>
          <a:prstGeom prst="rect">
            <a:avLst/>
          </a:prstGeom>
        </p:spPr>
      </p:pic>
      <p:pic>
        <p:nvPicPr>
          <p:cNvPr id="79" name="图片 13" descr="32313538383938393b32313538373838343bb2e9d5d2b7a8b9e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67946" y="2577650"/>
            <a:ext cx="295239" cy="295239"/>
          </a:xfrm>
          <a:prstGeom prst="rect">
            <a:avLst/>
          </a:prstGeom>
        </p:spPr>
      </p:pic>
      <p:sp>
        <p:nvSpPr>
          <p:cNvPr id="80" name="矩形 79"/>
          <p:cNvSpPr/>
          <p:nvPr/>
        </p:nvSpPr>
        <p:spPr bwMode="auto">
          <a:xfrm>
            <a:off x="1015431" y="2486768"/>
            <a:ext cx="9956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3200">
                <a:solidFill>
                  <a:schemeClr val="bg1"/>
                </a:solidFill>
                <a:latin typeface="+mj-ea"/>
                <a:ea typeface="+mj-ea"/>
                <a:sym typeface="汉仪旗黑-50S" panose="00020600040101010101" charset="-122"/>
              </a:rPr>
              <a:t>总结</a:t>
            </a:r>
            <a:endParaRPr lang="zh-CN" altLang="en-US" sz="3200">
              <a:solidFill>
                <a:schemeClr val="bg1"/>
              </a:solidFill>
              <a:latin typeface="+mj-ea"/>
              <a:ea typeface="+mj-ea"/>
              <a:sym typeface="汉仪旗黑-50S" panose="0002060004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354941" y="112316"/>
            <a:ext cx="640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accent1"/>
                </a:solidFill>
                <a:latin typeface="+mj-ea"/>
                <a:ea typeface="+mj-ea"/>
                <a:sym typeface="汉仪旗黑-50S" panose="00020600040101010101" charset="-122"/>
              </a:rPr>
              <a:t>总结</a:t>
            </a:r>
            <a:endParaRPr lang="zh-CN" altLang="en-US" sz="1800" dirty="0">
              <a:solidFill>
                <a:schemeClr val="accent1"/>
              </a:solidFill>
              <a:latin typeface="+mj-ea"/>
              <a:ea typeface="+mj-ea"/>
              <a:sym typeface="汉仪旗黑-50S" panose="00020600040101010101" charset="-122"/>
            </a:endParaRPr>
          </a:p>
        </p:txBody>
      </p:sp>
      <p:sp>
        <p:nvSpPr>
          <p:cNvPr id="3" name="矩形 2"/>
          <p:cNvSpPr/>
          <p:nvPr/>
        </p:nvSpPr>
        <p:spPr>
          <a:xfrm>
            <a:off x="426004" y="440209"/>
            <a:ext cx="1051891" cy="230832"/>
          </a:xfrm>
          <a:prstGeom prst="rect">
            <a:avLst/>
          </a:prstGeom>
        </p:spPr>
        <p:txBody>
          <a:bodyPr wrap="none">
            <a:spAutoFit/>
          </a:bodyPr>
          <a:lstStyle/>
          <a:p>
            <a:pPr fontAlgn="base">
              <a:spcBef>
                <a:spcPct val="0"/>
              </a:spcBef>
              <a:spcAft>
                <a:spcPct val="0"/>
              </a:spcAft>
            </a:pPr>
            <a:r>
              <a:rPr lang="en-US" altLang="zh-CN" sz="900" dirty="0">
                <a:solidFill>
                  <a:schemeClr val="tx1">
                    <a:lumMod val="65000"/>
                    <a:lumOff val="35000"/>
                  </a:schemeClr>
                </a:solidFill>
                <a:latin typeface="+mj-lt"/>
                <a:ea typeface="汉仪旗黑-55S" panose="00020600040101010101" pitchFamily="18" charset="-122"/>
                <a:sym typeface="汉仪旗黑-50S" panose="00020600040101010101" charset="-122"/>
              </a:rPr>
              <a:t>Paper Summary</a:t>
            </a:r>
            <a:endParaRPr lang="en-US" altLang="zh-CN" sz="900" dirty="0">
              <a:solidFill>
                <a:schemeClr val="tx1">
                  <a:lumMod val="65000"/>
                  <a:lumOff val="35000"/>
                </a:schemeClr>
              </a:solidFill>
              <a:latin typeface="+mj-lt"/>
              <a:ea typeface="汉仪旗黑-55S" panose="00020600040101010101" pitchFamily="18" charset="-122"/>
              <a:sym typeface="汉仪旗黑-50S" panose="00020600040101010101" charset="-122"/>
            </a:endParaRPr>
          </a:p>
        </p:txBody>
      </p:sp>
      <p:sp>
        <p:nvSpPr>
          <p:cNvPr id="4" name="矩形 3"/>
          <p:cNvSpPr/>
          <p:nvPr/>
        </p:nvSpPr>
        <p:spPr>
          <a:xfrm>
            <a:off x="0" y="2"/>
            <a:ext cx="354941" cy="702128"/>
          </a:xfrm>
          <a:prstGeom prst="rect">
            <a:avLst/>
          </a:prstGeom>
          <a:solidFill>
            <a:schemeClr val="accent1"/>
          </a:solidFill>
          <a:ln>
            <a:noFill/>
          </a:ln>
          <a:effectLst>
            <a:outerShdw blurRad="127000" dist="127000" dir="5400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汉仪旗黑-50S" panose="00020600040101010101" charset="-122"/>
              <a:ea typeface="汉仪旗黑-55S" panose="00020600040101010101" pitchFamily="18" charset="-122"/>
              <a:sym typeface="汉仪旗黑-50S" panose="00020600040101010101" charset="-122"/>
            </a:endParaRPr>
          </a:p>
        </p:txBody>
      </p:sp>
      <p:grpSp>
        <p:nvGrpSpPr>
          <p:cNvPr id="56" name="组合 55"/>
          <p:cNvGrpSpPr/>
          <p:nvPr/>
        </p:nvGrpSpPr>
        <p:grpSpPr>
          <a:xfrm>
            <a:off x="8708572" y="235295"/>
            <a:ext cx="206828" cy="123371"/>
            <a:chOff x="6709229" y="856343"/>
            <a:chExt cx="232229" cy="58057"/>
          </a:xfrm>
        </p:grpSpPr>
        <p:cxnSp>
          <p:nvCxnSpPr>
            <p:cNvPr id="57" name="直接连接符 56"/>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4396055" y="1781018"/>
            <a:ext cx="1824397" cy="1824396"/>
            <a:chOff x="4356287" y="1412127"/>
            <a:chExt cx="2266950" cy="2266950"/>
          </a:xfrm>
        </p:grpSpPr>
        <p:sp>
          <p:nvSpPr>
            <p:cNvPr id="10" name="椭圆 9"/>
            <p:cNvSpPr/>
            <p:nvPr/>
          </p:nvSpPr>
          <p:spPr>
            <a:xfrm>
              <a:off x="4356287" y="1412127"/>
              <a:ext cx="2266950" cy="2266950"/>
            </a:xfrm>
            <a:prstGeom prst="ellipse">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14"/>
            <p:cNvSpPr>
              <a:spLocks noEditPoints="1"/>
            </p:cNvSpPr>
            <p:nvPr/>
          </p:nvSpPr>
          <p:spPr bwMode="auto">
            <a:xfrm>
              <a:off x="5110101" y="1947856"/>
              <a:ext cx="759323" cy="760340"/>
            </a:xfrm>
            <a:custGeom>
              <a:avLst/>
              <a:gdLst>
                <a:gd name="T0" fmla="*/ 433 w 561"/>
                <a:gd name="T1" fmla="*/ 28 h 564"/>
                <a:gd name="T2" fmla="*/ 303 w 561"/>
                <a:gd name="T3" fmla="*/ 56 h 564"/>
                <a:gd name="T4" fmla="*/ 303 w 561"/>
                <a:gd name="T5" fmla="*/ 56 h 564"/>
                <a:gd name="T6" fmla="*/ 8 w 561"/>
                <a:gd name="T7" fmla="*/ 352 h 564"/>
                <a:gd name="T8" fmla="*/ 6 w 561"/>
                <a:gd name="T9" fmla="*/ 354 h 564"/>
                <a:gd name="T10" fmla="*/ 5 w 561"/>
                <a:gd name="T11" fmla="*/ 357 h 564"/>
                <a:gd name="T12" fmla="*/ 4 w 561"/>
                <a:gd name="T13" fmla="*/ 360 h 564"/>
                <a:gd name="T14" fmla="*/ 4 w 561"/>
                <a:gd name="T15" fmla="*/ 360 h 564"/>
                <a:gd name="T16" fmla="*/ 0 w 561"/>
                <a:gd name="T17" fmla="*/ 549 h 564"/>
                <a:gd name="T18" fmla="*/ 12 w 561"/>
                <a:gd name="T19" fmla="*/ 561 h 564"/>
                <a:gd name="T20" fmla="*/ 207 w 561"/>
                <a:gd name="T21" fmla="*/ 564 h 564"/>
                <a:gd name="T22" fmla="*/ 211 w 561"/>
                <a:gd name="T23" fmla="*/ 563 h 564"/>
                <a:gd name="T24" fmla="*/ 213 w 561"/>
                <a:gd name="T25" fmla="*/ 562 h 564"/>
                <a:gd name="T26" fmla="*/ 215 w 561"/>
                <a:gd name="T27" fmla="*/ 560 h 564"/>
                <a:gd name="T28" fmla="*/ 467 w 561"/>
                <a:gd name="T29" fmla="*/ 308 h 564"/>
                <a:gd name="T30" fmla="*/ 512 w 561"/>
                <a:gd name="T31" fmla="*/ 264 h 564"/>
                <a:gd name="T32" fmla="*/ 561 w 561"/>
                <a:gd name="T33" fmla="*/ 185 h 564"/>
                <a:gd name="T34" fmla="*/ 176 w 561"/>
                <a:gd name="T35" fmla="*/ 456 h 564"/>
                <a:gd name="T36" fmla="*/ 106 w 561"/>
                <a:gd name="T37" fmla="*/ 398 h 564"/>
                <a:gd name="T38" fmla="*/ 387 w 561"/>
                <a:gd name="T39" fmla="*/ 245 h 564"/>
                <a:gd name="T40" fmla="*/ 90 w 561"/>
                <a:gd name="T41" fmla="*/ 380 h 564"/>
                <a:gd name="T42" fmla="*/ 268 w 561"/>
                <a:gd name="T43" fmla="*/ 125 h 564"/>
                <a:gd name="T44" fmla="*/ 90 w 561"/>
                <a:gd name="T45" fmla="*/ 380 h 564"/>
                <a:gd name="T46" fmla="*/ 25 w 561"/>
                <a:gd name="T47" fmla="*/ 488 h 564"/>
                <a:gd name="T48" fmla="*/ 82 w 561"/>
                <a:gd name="T49" fmla="*/ 402 h 564"/>
                <a:gd name="T50" fmla="*/ 106 w 561"/>
                <a:gd name="T51" fmla="*/ 465 h 564"/>
                <a:gd name="T52" fmla="*/ 172 w 561"/>
                <a:gd name="T53" fmla="*/ 480 h 564"/>
                <a:gd name="T54" fmla="*/ 76 w 561"/>
                <a:gd name="T55" fmla="*/ 539 h 564"/>
                <a:gd name="T56" fmla="*/ 194 w 561"/>
                <a:gd name="T57" fmla="*/ 471 h 564"/>
                <a:gd name="T58" fmla="*/ 443 w 561"/>
                <a:gd name="T59" fmla="*/ 300 h 564"/>
                <a:gd name="T60" fmla="*/ 459 w 561"/>
                <a:gd name="T61" fmla="*/ 283 h 564"/>
                <a:gd name="T62" fmla="*/ 312 w 561"/>
                <a:gd name="T63" fmla="*/ 81 h 564"/>
                <a:gd name="T64" fmla="*/ 459 w 561"/>
                <a:gd name="T65" fmla="*/ 283 h 564"/>
                <a:gd name="T66" fmla="*/ 503 w 561"/>
                <a:gd name="T67" fmla="*/ 239 h 564"/>
                <a:gd name="T68" fmla="*/ 348 w 561"/>
                <a:gd name="T69" fmla="*/ 45 h 564"/>
                <a:gd name="T70" fmla="*/ 523 w 561"/>
                <a:gd name="T71" fmla="*/ 151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1" h="564">
                  <a:moveTo>
                    <a:pt x="539" y="134"/>
                  </a:moveTo>
                  <a:cubicBezTo>
                    <a:pt x="433" y="28"/>
                    <a:pt x="433" y="28"/>
                    <a:pt x="433" y="28"/>
                  </a:cubicBezTo>
                  <a:cubicBezTo>
                    <a:pt x="405" y="0"/>
                    <a:pt x="359" y="0"/>
                    <a:pt x="331" y="28"/>
                  </a:cubicBezTo>
                  <a:cubicBezTo>
                    <a:pt x="303" y="56"/>
                    <a:pt x="303" y="56"/>
                    <a:pt x="303" y="56"/>
                  </a:cubicBezTo>
                  <a:cubicBezTo>
                    <a:pt x="303" y="56"/>
                    <a:pt x="303" y="56"/>
                    <a:pt x="303" y="56"/>
                  </a:cubicBezTo>
                  <a:cubicBezTo>
                    <a:pt x="303" y="56"/>
                    <a:pt x="303" y="56"/>
                    <a:pt x="303" y="56"/>
                  </a:cubicBezTo>
                  <a:cubicBezTo>
                    <a:pt x="259" y="100"/>
                    <a:pt x="259" y="100"/>
                    <a:pt x="259" y="100"/>
                  </a:cubicBezTo>
                  <a:cubicBezTo>
                    <a:pt x="8" y="352"/>
                    <a:pt x="8" y="352"/>
                    <a:pt x="8" y="352"/>
                  </a:cubicBezTo>
                  <a:cubicBezTo>
                    <a:pt x="7" y="352"/>
                    <a:pt x="7" y="353"/>
                    <a:pt x="7" y="353"/>
                  </a:cubicBezTo>
                  <a:cubicBezTo>
                    <a:pt x="6" y="353"/>
                    <a:pt x="6" y="354"/>
                    <a:pt x="6" y="354"/>
                  </a:cubicBezTo>
                  <a:cubicBezTo>
                    <a:pt x="6" y="354"/>
                    <a:pt x="6" y="355"/>
                    <a:pt x="5" y="355"/>
                  </a:cubicBezTo>
                  <a:cubicBezTo>
                    <a:pt x="5" y="356"/>
                    <a:pt x="5" y="356"/>
                    <a:pt x="5" y="357"/>
                  </a:cubicBezTo>
                  <a:cubicBezTo>
                    <a:pt x="5" y="357"/>
                    <a:pt x="5" y="357"/>
                    <a:pt x="5" y="357"/>
                  </a:cubicBezTo>
                  <a:cubicBezTo>
                    <a:pt x="4" y="358"/>
                    <a:pt x="4" y="359"/>
                    <a:pt x="4" y="360"/>
                  </a:cubicBezTo>
                  <a:cubicBezTo>
                    <a:pt x="4" y="360"/>
                    <a:pt x="4" y="360"/>
                    <a:pt x="4" y="360"/>
                  </a:cubicBezTo>
                  <a:cubicBezTo>
                    <a:pt x="4" y="360"/>
                    <a:pt x="4" y="360"/>
                    <a:pt x="4" y="360"/>
                  </a:cubicBezTo>
                  <a:cubicBezTo>
                    <a:pt x="4" y="360"/>
                    <a:pt x="4" y="360"/>
                    <a:pt x="4" y="360"/>
                  </a:cubicBezTo>
                  <a:cubicBezTo>
                    <a:pt x="0" y="549"/>
                    <a:pt x="0" y="549"/>
                    <a:pt x="0" y="549"/>
                  </a:cubicBezTo>
                  <a:cubicBezTo>
                    <a:pt x="0" y="553"/>
                    <a:pt x="2" y="556"/>
                    <a:pt x="4" y="558"/>
                  </a:cubicBezTo>
                  <a:cubicBezTo>
                    <a:pt x="6" y="560"/>
                    <a:pt x="9" y="561"/>
                    <a:pt x="12" y="561"/>
                  </a:cubicBezTo>
                  <a:cubicBezTo>
                    <a:pt x="207" y="564"/>
                    <a:pt x="207" y="564"/>
                    <a:pt x="207" y="564"/>
                  </a:cubicBezTo>
                  <a:cubicBezTo>
                    <a:pt x="207" y="564"/>
                    <a:pt x="207" y="564"/>
                    <a:pt x="207" y="564"/>
                  </a:cubicBezTo>
                  <a:cubicBezTo>
                    <a:pt x="208" y="564"/>
                    <a:pt x="209" y="563"/>
                    <a:pt x="210" y="563"/>
                  </a:cubicBezTo>
                  <a:cubicBezTo>
                    <a:pt x="210" y="563"/>
                    <a:pt x="210" y="563"/>
                    <a:pt x="211" y="563"/>
                  </a:cubicBezTo>
                  <a:cubicBezTo>
                    <a:pt x="211" y="563"/>
                    <a:pt x="212" y="563"/>
                    <a:pt x="212" y="562"/>
                  </a:cubicBezTo>
                  <a:cubicBezTo>
                    <a:pt x="213" y="562"/>
                    <a:pt x="213" y="562"/>
                    <a:pt x="213" y="562"/>
                  </a:cubicBezTo>
                  <a:cubicBezTo>
                    <a:pt x="214" y="562"/>
                    <a:pt x="214" y="561"/>
                    <a:pt x="215" y="561"/>
                  </a:cubicBezTo>
                  <a:cubicBezTo>
                    <a:pt x="215" y="561"/>
                    <a:pt x="215" y="561"/>
                    <a:pt x="215" y="560"/>
                  </a:cubicBezTo>
                  <a:cubicBezTo>
                    <a:pt x="215" y="560"/>
                    <a:pt x="216" y="560"/>
                    <a:pt x="216" y="560"/>
                  </a:cubicBezTo>
                  <a:cubicBezTo>
                    <a:pt x="467" y="308"/>
                    <a:pt x="467" y="308"/>
                    <a:pt x="467" y="308"/>
                  </a:cubicBezTo>
                  <a:cubicBezTo>
                    <a:pt x="511" y="265"/>
                    <a:pt x="511" y="265"/>
                    <a:pt x="511" y="265"/>
                  </a:cubicBezTo>
                  <a:cubicBezTo>
                    <a:pt x="511" y="265"/>
                    <a:pt x="511" y="264"/>
                    <a:pt x="512" y="264"/>
                  </a:cubicBezTo>
                  <a:cubicBezTo>
                    <a:pt x="539" y="237"/>
                    <a:pt x="539" y="237"/>
                    <a:pt x="539" y="237"/>
                  </a:cubicBezTo>
                  <a:cubicBezTo>
                    <a:pt x="553" y="223"/>
                    <a:pt x="561" y="205"/>
                    <a:pt x="561" y="185"/>
                  </a:cubicBezTo>
                  <a:cubicBezTo>
                    <a:pt x="561" y="166"/>
                    <a:pt x="553" y="148"/>
                    <a:pt x="539" y="134"/>
                  </a:cubicBezTo>
                  <a:close/>
                  <a:moveTo>
                    <a:pt x="176" y="456"/>
                  </a:moveTo>
                  <a:cubicBezTo>
                    <a:pt x="118" y="443"/>
                    <a:pt x="118" y="443"/>
                    <a:pt x="118" y="443"/>
                  </a:cubicBezTo>
                  <a:cubicBezTo>
                    <a:pt x="106" y="398"/>
                    <a:pt x="106" y="398"/>
                    <a:pt x="106" y="398"/>
                  </a:cubicBezTo>
                  <a:cubicBezTo>
                    <a:pt x="323" y="181"/>
                    <a:pt x="323" y="181"/>
                    <a:pt x="323" y="181"/>
                  </a:cubicBezTo>
                  <a:cubicBezTo>
                    <a:pt x="387" y="245"/>
                    <a:pt x="387" y="245"/>
                    <a:pt x="387" y="245"/>
                  </a:cubicBezTo>
                  <a:lnTo>
                    <a:pt x="176" y="456"/>
                  </a:lnTo>
                  <a:close/>
                  <a:moveTo>
                    <a:pt x="90" y="380"/>
                  </a:moveTo>
                  <a:cubicBezTo>
                    <a:pt x="36" y="356"/>
                    <a:pt x="36" y="356"/>
                    <a:pt x="36" y="356"/>
                  </a:cubicBezTo>
                  <a:cubicBezTo>
                    <a:pt x="268" y="125"/>
                    <a:pt x="268" y="125"/>
                    <a:pt x="268" y="125"/>
                  </a:cubicBezTo>
                  <a:cubicBezTo>
                    <a:pt x="307" y="164"/>
                    <a:pt x="307" y="164"/>
                    <a:pt x="307" y="164"/>
                  </a:cubicBezTo>
                  <a:lnTo>
                    <a:pt x="90" y="380"/>
                  </a:lnTo>
                  <a:close/>
                  <a:moveTo>
                    <a:pt x="76" y="539"/>
                  </a:moveTo>
                  <a:cubicBezTo>
                    <a:pt x="25" y="488"/>
                    <a:pt x="25" y="488"/>
                    <a:pt x="25" y="488"/>
                  </a:cubicBezTo>
                  <a:cubicBezTo>
                    <a:pt x="27" y="378"/>
                    <a:pt x="27" y="378"/>
                    <a:pt x="27" y="378"/>
                  </a:cubicBezTo>
                  <a:cubicBezTo>
                    <a:pt x="82" y="402"/>
                    <a:pt x="82" y="402"/>
                    <a:pt x="82" y="402"/>
                  </a:cubicBezTo>
                  <a:cubicBezTo>
                    <a:pt x="98" y="456"/>
                    <a:pt x="98" y="456"/>
                    <a:pt x="98" y="456"/>
                  </a:cubicBezTo>
                  <a:cubicBezTo>
                    <a:pt x="99" y="460"/>
                    <a:pt x="102" y="464"/>
                    <a:pt x="106" y="465"/>
                  </a:cubicBezTo>
                  <a:cubicBezTo>
                    <a:pt x="171" y="479"/>
                    <a:pt x="171" y="479"/>
                    <a:pt x="171" y="479"/>
                  </a:cubicBezTo>
                  <a:cubicBezTo>
                    <a:pt x="171" y="479"/>
                    <a:pt x="172" y="480"/>
                    <a:pt x="172" y="480"/>
                  </a:cubicBezTo>
                  <a:cubicBezTo>
                    <a:pt x="191" y="540"/>
                    <a:pt x="191" y="540"/>
                    <a:pt x="191" y="540"/>
                  </a:cubicBezTo>
                  <a:lnTo>
                    <a:pt x="76" y="539"/>
                  </a:lnTo>
                  <a:close/>
                  <a:moveTo>
                    <a:pt x="213" y="530"/>
                  </a:moveTo>
                  <a:cubicBezTo>
                    <a:pt x="194" y="471"/>
                    <a:pt x="194" y="471"/>
                    <a:pt x="194" y="471"/>
                  </a:cubicBezTo>
                  <a:cubicBezTo>
                    <a:pt x="404" y="261"/>
                    <a:pt x="404" y="261"/>
                    <a:pt x="404" y="261"/>
                  </a:cubicBezTo>
                  <a:cubicBezTo>
                    <a:pt x="443" y="300"/>
                    <a:pt x="443" y="300"/>
                    <a:pt x="443" y="300"/>
                  </a:cubicBezTo>
                  <a:lnTo>
                    <a:pt x="213" y="530"/>
                  </a:lnTo>
                  <a:close/>
                  <a:moveTo>
                    <a:pt x="459" y="283"/>
                  </a:moveTo>
                  <a:cubicBezTo>
                    <a:pt x="284" y="108"/>
                    <a:pt x="284" y="108"/>
                    <a:pt x="284" y="108"/>
                  </a:cubicBezTo>
                  <a:cubicBezTo>
                    <a:pt x="312" y="81"/>
                    <a:pt x="312" y="81"/>
                    <a:pt x="312" y="81"/>
                  </a:cubicBezTo>
                  <a:cubicBezTo>
                    <a:pt x="487" y="256"/>
                    <a:pt x="487" y="256"/>
                    <a:pt x="487" y="256"/>
                  </a:cubicBezTo>
                  <a:lnTo>
                    <a:pt x="459" y="283"/>
                  </a:lnTo>
                  <a:close/>
                  <a:moveTo>
                    <a:pt x="523" y="220"/>
                  </a:moveTo>
                  <a:cubicBezTo>
                    <a:pt x="503" y="239"/>
                    <a:pt x="503" y="239"/>
                    <a:pt x="503" y="239"/>
                  </a:cubicBezTo>
                  <a:cubicBezTo>
                    <a:pt x="328" y="64"/>
                    <a:pt x="328" y="64"/>
                    <a:pt x="328" y="64"/>
                  </a:cubicBezTo>
                  <a:cubicBezTo>
                    <a:pt x="348" y="45"/>
                    <a:pt x="348" y="45"/>
                    <a:pt x="348" y="45"/>
                  </a:cubicBezTo>
                  <a:cubicBezTo>
                    <a:pt x="367" y="26"/>
                    <a:pt x="398" y="26"/>
                    <a:pt x="417" y="45"/>
                  </a:cubicBezTo>
                  <a:cubicBezTo>
                    <a:pt x="523" y="151"/>
                    <a:pt x="523" y="151"/>
                    <a:pt x="523" y="151"/>
                  </a:cubicBezTo>
                  <a:cubicBezTo>
                    <a:pt x="542" y="170"/>
                    <a:pt x="542" y="201"/>
                    <a:pt x="523" y="220"/>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汉仪旗黑-50S" panose="00020600040101010101" charset="-122"/>
                <a:ea typeface="汉仪旗黑-55S" panose="00020600040101010101" pitchFamily="18" charset="-122"/>
                <a:sym typeface="汉仪旗黑-50S" panose="00020600040101010101" charset="-122"/>
              </a:endParaRPr>
            </a:p>
          </p:txBody>
        </p:sp>
        <p:sp>
          <p:nvSpPr>
            <p:cNvPr id="20" name="矩形 19"/>
            <p:cNvSpPr/>
            <p:nvPr/>
          </p:nvSpPr>
          <p:spPr bwMode="auto">
            <a:xfrm>
              <a:off x="5051181" y="2878336"/>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1800">
                  <a:solidFill>
                    <a:schemeClr val="bg1"/>
                  </a:solidFill>
                  <a:latin typeface="+mj-ea"/>
                  <a:ea typeface="+mj-ea"/>
                  <a:sym typeface="汉仪旗黑-50S" panose="00020600040101010101" charset="-122"/>
                </a:rPr>
                <a:t>不足点</a:t>
              </a:r>
              <a:endParaRPr lang="zh-CN" altLang="en-US" sz="1800">
                <a:solidFill>
                  <a:schemeClr val="bg1"/>
                </a:solidFill>
                <a:latin typeface="+mj-ea"/>
                <a:ea typeface="+mj-ea"/>
                <a:sym typeface="汉仪旗黑-50S" panose="00020600040101010101" charset="-122"/>
              </a:endParaRPr>
            </a:p>
          </p:txBody>
        </p:sp>
      </p:grpSp>
      <p:sp>
        <p:nvSpPr>
          <p:cNvPr id="26" name="椭圆 25"/>
          <p:cNvSpPr/>
          <p:nvPr/>
        </p:nvSpPr>
        <p:spPr>
          <a:xfrm>
            <a:off x="3876759" y="1261721"/>
            <a:ext cx="2862989" cy="2862990"/>
          </a:xfrm>
          <a:prstGeom prst="ellipse">
            <a:avLst/>
          </a:prstGeom>
          <a:noFill/>
          <a:ln>
            <a:gradFill flip="none" rotWithShape="1">
              <a:gsLst>
                <a:gs pos="15000">
                  <a:schemeClr val="accent1">
                    <a:lumMod val="45000"/>
                    <a:lumOff val="55000"/>
                    <a:alpha val="0"/>
                  </a:schemeClr>
                </a:gs>
                <a:gs pos="100000">
                  <a:schemeClr val="accent1">
                    <a:lumMod val="30000"/>
                    <a:lumOff val="70000"/>
                    <a:alpha val="34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1" name="组合 20"/>
          <p:cNvGrpSpPr/>
          <p:nvPr/>
        </p:nvGrpSpPr>
        <p:grpSpPr>
          <a:xfrm>
            <a:off x="3013193" y="1789038"/>
            <a:ext cx="1824397" cy="1824396"/>
            <a:chOff x="2455770" y="1421092"/>
            <a:chExt cx="2266950" cy="2266950"/>
          </a:xfrm>
        </p:grpSpPr>
        <p:sp>
          <p:nvSpPr>
            <p:cNvPr id="9" name="椭圆 8"/>
            <p:cNvSpPr/>
            <p:nvPr/>
          </p:nvSpPr>
          <p:spPr>
            <a:xfrm>
              <a:off x="2455770" y="1421092"/>
              <a:ext cx="2266950" cy="2266950"/>
            </a:xfrm>
            <a:prstGeom prst="ellipse">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4"/>
            <p:cNvGrpSpPr>
              <a:grpSpLocks noChangeAspect="1"/>
            </p:cNvGrpSpPr>
            <p:nvPr/>
          </p:nvGrpSpPr>
          <p:grpSpPr bwMode="auto">
            <a:xfrm>
              <a:off x="3180455" y="1918511"/>
              <a:ext cx="817580" cy="859792"/>
              <a:chOff x="2880" y="394"/>
              <a:chExt cx="736" cy="774"/>
            </a:xfrm>
            <a:solidFill>
              <a:schemeClr val="bg1"/>
            </a:solidFill>
          </p:grpSpPr>
          <p:sp>
            <p:nvSpPr>
              <p:cNvPr id="12" name="Freeform 5"/>
              <p:cNvSpPr>
                <a:spLocks noEditPoints="1"/>
              </p:cNvSpPr>
              <p:nvPr/>
            </p:nvSpPr>
            <p:spPr bwMode="auto">
              <a:xfrm>
                <a:off x="2880" y="394"/>
                <a:ext cx="736" cy="774"/>
              </a:xfrm>
              <a:custGeom>
                <a:avLst/>
                <a:gdLst>
                  <a:gd name="T0" fmla="*/ 536 w 602"/>
                  <a:gd name="T1" fmla="*/ 262 h 636"/>
                  <a:gd name="T2" fmla="*/ 458 w 602"/>
                  <a:gd name="T3" fmla="*/ 78 h 636"/>
                  <a:gd name="T4" fmla="*/ 268 w 602"/>
                  <a:gd name="T5" fmla="*/ 0 h 636"/>
                  <a:gd name="T6" fmla="*/ 79 w 602"/>
                  <a:gd name="T7" fmla="*/ 78 h 636"/>
                  <a:gd name="T8" fmla="*/ 0 w 602"/>
                  <a:gd name="T9" fmla="*/ 268 h 636"/>
                  <a:gd name="T10" fmla="*/ 94 w 602"/>
                  <a:gd name="T11" fmla="*/ 571 h 636"/>
                  <a:gd name="T12" fmla="*/ 113 w 602"/>
                  <a:gd name="T13" fmla="*/ 636 h 636"/>
                  <a:gd name="T14" fmla="*/ 392 w 602"/>
                  <a:gd name="T15" fmla="*/ 616 h 636"/>
                  <a:gd name="T16" fmla="*/ 503 w 602"/>
                  <a:gd name="T17" fmla="*/ 568 h 636"/>
                  <a:gd name="T18" fmla="*/ 535 w 602"/>
                  <a:gd name="T19" fmla="*/ 398 h 636"/>
                  <a:gd name="T20" fmla="*/ 598 w 602"/>
                  <a:gd name="T21" fmla="*/ 389 h 636"/>
                  <a:gd name="T22" fmla="*/ 268 w 602"/>
                  <a:gd name="T23" fmla="*/ 39 h 636"/>
                  <a:gd name="T24" fmla="*/ 395 w 602"/>
                  <a:gd name="T25" fmla="*/ 248 h 636"/>
                  <a:gd name="T26" fmla="*/ 183 w 602"/>
                  <a:gd name="T27" fmla="*/ 187 h 636"/>
                  <a:gd name="T28" fmla="*/ 40 w 602"/>
                  <a:gd name="T29" fmla="*/ 248 h 636"/>
                  <a:gd name="T30" fmla="*/ 273 w 602"/>
                  <a:gd name="T31" fmla="*/ 317 h 636"/>
                  <a:gd name="T32" fmla="*/ 273 w 602"/>
                  <a:gd name="T33" fmla="*/ 279 h 636"/>
                  <a:gd name="T34" fmla="*/ 273 w 602"/>
                  <a:gd name="T35" fmla="*/ 317 h 636"/>
                  <a:gd name="T36" fmla="*/ 293 w 602"/>
                  <a:gd name="T37" fmla="*/ 454 h 636"/>
                  <a:gd name="T38" fmla="*/ 246 w 602"/>
                  <a:gd name="T39" fmla="*/ 441 h 636"/>
                  <a:gd name="T40" fmla="*/ 288 w 602"/>
                  <a:gd name="T41" fmla="*/ 402 h 636"/>
                  <a:gd name="T42" fmla="*/ 323 w 602"/>
                  <a:gd name="T43" fmla="*/ 298 h 636"/>
                  <a:gd name="T44" fmla="*/ 222 w 602"/>
                  <a:gd name="T45" fmla="*/ 298 h 636"/>
                  <a:gd name="T46" fmla="*/ 257 w 602"/>
                  <a:gd name="T47" fmla="*/ 402 h 636"/>
                  <a:gd name="T48" fmla="*/ 197 w 602"/>
                  <a:gd name="T49" fmla="*/ 322 h 636"/>
                  <a:gd name="T50" fmla="*/ 185 w 602"/>
                  <a:gd name="T51" fmla="*/ 276 h 636"/>
                  <a:gd name="T52" fmla="*/ 272 w 602"/>
                  <a:gd name="T53" fmla="*/ 189 h 636"/>
                  <a:gd name="T54" fmla="*/ 349 w 602"/>
                  <a:gd name="T55" fmla="*/ 318 h 636"/>
                  <a:gd name="T56" fmla="*/ 347 w 602"/>
                  <a:gd name="T57" fmla="*/ 322 h 636"/>
                  <a:gd name="T58" fmla="*/ 288 w 602"/>
                  <a:gd name="T59" fmla="*/ 402 h 636"/>
                  <a:gd name="T60" fmla="*/ 497 w 602"/>
                  <a:gd name="T61" fmla="*/ 377 h 636"/>
                  <a:gd name="T62" fmla="*/ 373 w 602"/>
                  <a:gd name="T63" fmla="*/ 529 h 636"/>
                  <a:gd name="T64" fmla="*/ 353 w 602"/>
                  <a:gd name="T65" fmla="*/ 597 h 636"/>
                  <a:gd name="T66" fmla="*/ 133 w 602"/>
                  <a:gd name="T67" fmla="*/ 597 h 636"/>
                  <a:gd name="T68" fmla="*/ 132 w 602"/>
                  <a:gd name="T69" fmla="*/ 562 h 636"/>
                  <a:gd name="T70" fmla="*/ 79 w 602"/>
                  <a:gd name="T71" fmla="*/ 397 h 636"/>
                  <a:gd name="T72" fmla="*/ 146 w 602"/>
                  <a:gd name="T73" fmla="*/ 287 h 636"/>
                  <a:gd name="T74" fmla="*/ 161 w 602"/>
                  <a:gd name="T75" fmla="*/ 338 h 636"/>
                  <a:gd name="T76" fmla="*/ 214 w 602"/>
                  <a:gd name="T77" fmla="*/ 467 h 636"/>
                  <a:gd name="T78" fmla="*/ 294 w 602"/>
                  <a:gd name="T79" fmla="*/ 493 h 636"/>
                  <a:gd name="T80" fmla="*/ 341 w 602"/>
                  <a:gd name="T81" fmla="*/ 434 h 636"/>
                  <a:gd name="T82" fmla="*/ 383 w 602"/>
                  <a:gd name="T83" fmla="*/ 335 h 636"/>
                  <a:gd name="T84" fmla="*/ 506 w 602"/>
                  <a:gd name="T85" fmla="*/ 287 h 636"/>
                  <a:gd name="T86" fmla="*/ 517 w 602"/>
                  <a:gd name="T87" fmla="*/ 35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2" h="636">
                    <a:moveTo>
                      <a:pt x="598" y="369"/>
                    </a:moveTo>
                    <a:cubicBezTo>
                      <a:pt x="536" y="262"/>
                      <a:pt x="536" y="262"/>
                      <a:pt x="536" y="262"/>
                    </a:cubicBezTo>
                    <a:cubicBezTo>
                      <a:pt x="536" y="228"/>
                      <a:pt x="529" y="195"/>
                      <a:pt x="515" y="164"/>
                    </a:cubicBezTo>
                    <a:cubicBezTo>
                      <a:pt x="502" y="132"/>
                      <a:pt x="482" y="103"/>
                      <a:pt x="458" y="78"/>
                    </a:cubicBezTo>
                    <a:cubicBezTo>
                      <a:pt x="433" y="54"/>
                      <a:pt x="405" y="34"/>
                      <a:pt x="373" y="21"/>
                    </a:cubicBezTo>
                    <a:cubicBezTo>
                      <a:pt x="340" y="7"/>
                      <a:pt x="305" y="0"/>
                      <a:pt x="268" y="0"/>
                    </a:cubicBezTo>
                    <a:cubicBezTo>
                      <a:pt x="232" y="0"/>
                      <a:pt x="197" y="7"/>
                      <a:pt x="164" y="21"/>
                    </a:cubicBezTo>
                    <a:cubicBezTo>
                      <a:pt x="132" y="34"/>
                      <a:pt x="104" y="54"/>
                      <a:pt x="79" y="78"/>
                    </a:cubicBezTo>
                    <a:cubicBezTo>
                      <a:pt x="54" y="103"/>
                      <a:pt x="35" y="132"/>
                      <a:pt x="22" y="164"/>
                    </a:cubicBezTo>
                    <a:cubicBezTo>
                      <a:pt x="8" y="197"/>
                      <a:pt x="0" y="232"/>
                      <a:pt x="0" y="268"/>
                    </a:cubicBezTo>
                    <a:cubicBezTo>
                      <a:pt x="0" y="321"/>
                      <a:pt x="16" y="373"/>
                      <a:pt x="45" y="417"/>
                    </a:cubicBezTo>
                    <a:cubicBezTo>
                      <a:pt x="94" y="571"/>
                      <a:pt x="94" y="571"/>
                      <a:pt x="94" y="571"/>
                    </a:cubicBezTo>
                    <a:cubicBezTo>
                      <a:pt x="94" y="616"/>
                      <a:pt x="94" y="616"/>
                      <a:pt x="94" y="616"/>
                    </a:cubicBezTo>
                    <a:cubicBezTo>
                      <a:pt x="94" y="627"/>
                      <a:pt x="102" y="636"/>
                      <a:pt x="113" y="636"/>
                    </a:cubicBezTo>
                    <a:cubicBezTo>
                      <a:pt x="373" y="636"/>
                      <a:pt x="373" y="636"/>
                      <a:pt x="373" y="636"/>
                    </a:cubicBezTo>
                    <a:cubicBezTo>
                      <a:pt x="384" y="636"/>
                      <a:pt x="392" y="627"/>
                      <a:pt x="392" y="616"/>
                    </a:cubicBezTo>
                    <a:cubicBezTo>
                      <a:pt x="392" y="568"/>
                      <a:pt x="392" y="568"/>
                      <a:pt x="392" y="568"/>
                    </a:cubicBezTo>
                    <a:cubicBezTo>
                      <a:pt x="503" y="568"/>
                      <a:pt x="503" y="568"/>
                      <a:pt x="503" y="568"/>
                    </a:cubicBezTo>
                    <a:cubicBezTo>
                      <a:pt x="513" y="568"/>
                      <a:pt x="521" y="560"/>
                      <a:pt x="522" y="550"/>
                    </a:cubicBezTo>
                    <a:cubicBezTo>
                      <a:pt x="535" y="398"/>
                      <a:pt x="535" y="398"/>
                      <a:pt x="535" y="398"/>
                    </a:cubicBezTo>
                    <a:cubicBezTo>
                      <a:pt x="582" y="398"/>
                      <a:pt x="582" y="398"/>
                      <a:pt x="582" y="398"/>
                    </a:cubicBezTo>
                    <a:cubicBezTo>
                      <a:pt x="589" y="398"/>
                      <a:pt x="595" y="395"/>
                      <a:pt x="598" y="389"/>
                    </a:cubicBezTo>
                    <a:cubicBezTo>
                      <a:pt x="602" y="383"/>
                      <a:pt x="602" y="375"/>
                      <a:pt x="598" y="369"/>
                    </a:cubicBezTo>
                    <a:close/>
                    <a:moveTo>
                      <a:pt x="268" y="39"/>
                    </a:moveTo>
                    <a:cubicBezTo>
                      <a:pt x="388" y="39"/>
                      <a:pt x="486" y="131"/>
                      <a:pt x="496" y="248"/>
                    </a:cubicBezTo>
                    <a:cubicBezTo>
                      <a:pt x="395" y="248"/>
                      <a:pt x="395" y="248"/>
                      <a:pt x="395" y="248"/>
                    </a:cubicBezTo>
                    <a:cubicBezTo>
                      <a:pt x="382" y="192"/>
                      <a:pt x="332" y="150"/>
                      <a:pt x="272" y="150"/>
                    </a:cubicBezTo>
                    <a:cubicBezTo>
                      <a:pt x="238" y="150"/>
                      <a:pt x="206" y="163"/>
                      <a:pt x="183" y="187"/>
                    </a:cubicBezTo>
                    <a:cubicBezTo>
                      <a:pt x="165" y="204"/>
                      <a:pt x="154" y="225"/>
                      <a:pt x="149" y="248"/>
                    </a:cubicBezTo>
                    <a:cubicBezTo>
                      <a:pt x="40" y="248"/>
                      <a:pt x="40" y="248"/>
                      <a:pt x="40" y="248"/>
                    </a:cubicBezTo>
                    <a:cubicBezTo>
                      <a:pt x="50" y="131"/>
                      <a:pt x="149" y="39"/>
                      <a:pt x="268" y="39"/>
                    </a:cubicBezTo>
                    <a:close/>
                    <a:moveTo>
                      <a:pt x="273" y="317"/>
                    </a:moveTo>
                    <a:cubicBezTo>
                      <a:pt x="262" y="317"/>
                      <a:pt x="253" y="309"/>
                      <a:pt x="253" y="298"/>
                    </a:cubicBezTo>
                    <a:cubicBezTo>
                      <a:pt x="253" y="288"/>
                      <a:pt x="262" y="279"/>
                      <a:pt x="273" y="279"/>
                    </a:cubicBezTo>
                    <a:cubicBezTo>
                      <a:pt x="283" y="279"/>
                      <a:pt x="292" y="288"/>
                      <a:pt x="292" y="298"/>
                    </a:cubicBezTo>
                    <a:cubicBezTo>
                      <a:pt x="292" y="309"/>
                      <a:pt x="283" y="317"/>
                      <a:pt x="273" y="317"/>
                    </a:cubicBezTo>
                    <a:close/>
                    <a:moveTo>
                      <a:pt x="297" y="441"/>
                    </a:moveTo>
                    <a:cubicBezTo>
                      <a:pt x="293" y="454"/>
                      <a:pt x="293" y="454"/>
                      <a:pt x="293" y="454"/>
                    </a:cubicBezTo>
                    <a:cubicBezTo>
                      <a:pt x="251" y="454"/>
                      <a:pt x="251" y="454"/>
                      <a:pt x="251" y="454"/>
                    </a:cubicBezTo>
                    <a:cubicBezTo>
                      <a:pt x="246" y="441"/>
                      <a:pt x="246" y="441"/>
                      <a:pt x="246" y="441"/>
                    </a:cubicBezTo>
                    <a:lnTo>
                      <a:pt x="297" y="441"/>
                    </a:lnTo>
                    <a:close/>
                    <a:moveTo>
                      <a:pt x="288" y="402"/>
                    </a:moveTo>
                    <a:cubicBezTo>
                      <a:pt x="288" y="346"/>
                      <a:pt x="288" y="346"/>
                      <a:pt x="288" y="346"/>
                    </a:cubicBezTo>
                    <a:cubicBezTo>
                      <a:pt x="308" y="339"/>
                      <a:pt x="323" y="320"/>
                      <a:pt x="323" y="298"/>
                    </a:cubicBezTo>
                    <a:cubicBezTo>
                      <a:pt x="323" y="270"/>
                      <a:pt x="300" y="248"/>
                      <a:pt x="273" y="248"/>
                    </a:cubicBezTo>
                    <a:cubicBezTo>
                      <a:pt x="245" y="248"/>
                      <a:pt x="222" y="270"/>
                      <a:pt x="222" y="298"/>
                    </a:cubicBezTo>
                    <a:cubicBezTo>
                      <a:pt x="222" y="320"/>
                      <a:pt x="237" y="339"/>
                      <a:pt x="257" y="346"/>
                    </a:cubicBezTo>
                    <a:cubicBezTo>
                      <a:pt x="257" y="402"/>
                      <a:pt x="257" y="402"/>
                      <a:pt x="257" y="402"/>
                    </a:cubicBezTo>
                    <a:cubicBezTo>
                      <a:pt x="232" y="402"/>
                      <a:pt x="232" y="402"/>
                      <a:pt x="232" y="402"/>
                    </a:cubicBezTo>
                    <a:cubicBezTo>
                      <a:pt x="197" y="322"/>
                      <a:pt x="197" y="322"/>
                      <a:pt x="197" y="322"/>
                    </a:cubicBezTo>
                    <a:cubicBezTo>
                      <a:pt x="197" y="321"/>
                      <a:pt x="196" y="320"/>
                      <a:pt x="196" y="318"/>
                    </a:cubicBezTo>
                    <a:cubicBezTo>
                      <a:pt x="189" y="306"/>
                      <a:pt x="185" y="291"/>
                      <a:pt x="185" y="276"/>
                    </a:cubicBezTo>
                    <a:cubicBezTo>
                      <a:pt x="185" y="253"/>
                      <a:pt x="194" y="231"/>
                      <a:pt x="210" y="215"/>
                    </a:cubicBezTo>
                    <a:cubicBezTo>
                      <a:pt x="227" y="198"/>
                      <a:pt x="249" y="189"/>
                      <a:pt x="272" y="189"/>
                    </a:cubicBezTo>
                    <a:cubicBezTo>
                      <a:pt x="320" y="189"/>
                      <a:pt x="359" y="228"/>
                      <a:pt x="359" y="276"/>
                    </a:cubicBezTo>
                    <a:cubicBezTo>
                      <a:pt x="359" y="291"/>
                      <a:pt x="356" y="305"/>
                      <a:pt x="349" y="318"/>
                    </a:cubicBezTo>
                    <a:cubicBezTo>
                      <a:pt x="348" y="319"/>
                      <a:pt x="347" y="320"/>
                      <a:pt x="347" y="322"/>
                    </a:cubicBezTo>
                    <a:cubicBezTo>
                      <a:pt x="347" y="322"/>
                      <a:pt x="347" y="322"/>
                      <a:pt x="347" y="322"/>
                    </a:cubicBezTo>
                    <a:cubicBezTo>
                      <a:pt x="312" y="402"/>
                      <a:pt x="312" y="402"/>
                      <a:pt x="312" y="402"/>
                    </a:cubicBezTo>
                    <a:lnTo>
                      <a:pt x="288" y="402"/>
                    </a:lnTo>
                    <a:close/>
                    <a:moveTo>
                      <a:pt x="517" y="359"/>
                    </a:moveTo>
                    <a:cubicBezTo>
                      <a:pt x="506" y="359"/>
                      <a:pt x="498" y="367"/>
                      <a:pt x="497" y="377"/>
                    </a:cubicBezTo>
                    <a:cubicBezTo>
                      <a:pt x="485" y="529"/>
                      <a:pt x="485" y="529"/>
                      <a:pt x="485" y="529"/>
                    </a:cubicBezTo>
                    <a:cubicBezTo>
                      <a:pt x="373" y="529"/>
                      <a:pt x="373" y="529"/>
                      <a:pt x="373" y="529"/>
                    </a:cubicBezTo>
                    <a:cubicBezTo>
                      <a:pt x="362" y="529"/>
                      <a:pt x="353" y="537"/>
                      <a:pt x="353" y="548"/>
                    </a:cubicBezTo>
                    <a:cubicBezTo>
                      <a:pt x="353" y="597"/>
                      <a:pt x="353" y="597"/>
                      <a:pt x="353" y="597"/>
                    </a:cubicBezTo>
                    <a:cubicBezTo>
                      <a:pt x="133" y="597"/>
                      <a:pt x="133" y="597"/>
                      <a:pt x="133" y="597"/>
                    </a:cubicBezTo>
                    <a:cubicBezTo>
                      <a:pt x="133" y="597"/>
                      <a:pt x="133" y="597"/>
                      <a:pt x="133" y="597"/>
                    </a:cubicBezTo>
                    <a:cubicBezTo>
                      <a:pt x="133" y="568"/>
                      <a:pt x="133" y="568"/>
                      <a:pt x="133" y="568"/>
                    </a:cubicBezTo>
                    <a:cubicBezTo>
                      <a:pt x="133" y="566"/>
                      <a:pt x="132" y="564"/>
                      <a:pt x="132" y="562"/>
                    </a:cubicBezTo>
                    <a:cubicBezTo>
                      <a:pt x="82" y="402"/>
                      <a:pt x="82" y="402"/>
                      <a:pt x="82" y="402"/>
                    </a:cubicBezTo>
                    <a:cubicBezTo>
                      <a:pt x="81" y="400"/>
                      <a:pt x="80" y="399"/>
                      <a:pt x="79" y="397"/>
                    </a:cubicBezTo>
                    <a:cubicBezTo>
                      <a:pt x="57" y="364"/>
                      <a:pt x="44" y="327"/>
                      <a:pt x="40" y="287"/>
                    </a:cubicBezTo>
                    <a:cubicBezTo>
                      <a:pt x="146" y="287"/>
                      <a:pt x="146" y="287"/>
                      <a:pt x="146" y="287"/>
                    </a:cubicBezTo>
                    <a:cubicBezTo>
                      <a:pt x="148" y="304"/>
                      <a:pt x="153" y="321"/>
                      <a:pt x="161" y="336"/>
                    </a:cubicBezTo>
                    <a:cubicBezTo>
                      <a:pt x="161" y="336"/>
                      <a:pt x="161" y="337"/>
                      <a:pt x="161" y="338"/>
                    </a:cubicBezTo>
                    <a:cubicBezTo>
                      <a:pt x="203" y="434"/>
                      <a:pt x="203" y="434"/>
                      <a:pt x="203" y="434"/>
                    </a:cubicBezTo>
                    <a:cubicBezTo>
                      <a:pt x="214" y="467"/>
                      <a:pt x="214" y="467"/>
                      <a:pt x="214" y="467"/>
                    </a:cubicBezTo>
                    <a:cubicBezTo>
                      <a:pt x="219" y="483"/>
                      <a:pt x="233" y="493"/>
                      <a:pt x="249" y="493"/>
                    </a:cubicBezTo>
                    <a:cubicBezTo>
                      <a:pt x="294" y="493"/>
                      <a:pt x="294" y="493"/>
                      <a:pt x="294" y="493"/>
                    </a:cubicBezTo>
                    <a:cubicBezTo>
                      <a:pt x="311" y="493"/>
                      <a:pt x="325" y="483"/>
                      <a:pt x="330" y="467"/>
                    </a:cubicBezTo>
                    <a:cubicBezTo>
                      <a:pt x="341" y="434"/>
                      <a:pt x="341" y="434"/>
                      <a:pt x="341" y="434"/>
                    </a:cubicBezTo>
                    <a:cubicBezTo>
                      <a:pt x="383" y="338"/>
                      <a:pt x="383" y="338"/>
                      <a:pt x="383" y="338"/>
                    </a:cubicBezTo>
                    <a:cubicBezTo>
                      <a:pt x="383" y="337"/>
                      <a:pt x="383" y="336"/>
                      <a:pt x="383" y="335"/>
                    </a:cubicBezTo>
                    <a:cubicBezTo>
                      <a:pt x="391" y="321"/>
                      <a:pt x="396" y="304"/>
                      <a:pt x="398" y="287"/>
                    </a:cubicBezTo>
                    <a:cubicBezTo>
                      <a:pt x="506" y="287"/>
                      <a:pt x="506" y="287"/>
                      <a:pt x="506" y="287"/>
                    </a:cubicBezTo>
                    <a:cubicBezTo>
                      <a:pt x="548" y="359"/>
                      <a:pt x="548" y="359"/>
                      <a:pt x="548" y="359"/>
                    </a:cubicBezTo>
                    <a:lnTo>
                      <a:pt x="517" y="3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EEF2F5"/>
                  </a:solidFill>
                  <a:latin typeface="汉仪旗黑-50S" panose="00020600040101010101" charset="-122"/>
                  <a:ea typeface="汉仪旗黑-55S" panose="00020600040101010101" pitchFamily="18" charset="-122"/>
                  <a:sym typeface="汉仪旗黑-50S" panose="00020600040101010101" charset="-122"/>
                </a:endParaRPr>
              </a:p>
            </p:txBody>
          </p:sp>
          <p:sp>
            <p:nvSpPr>
              <p:cNvPr id="13" name="Freeform 6"/>
              <p:cNvSpPr/>
              <p:nvPr/>
            </p:nvSpPr>
            <p:spPr bwMode="auto">
              <a:xfrm>
                <a:off x="3309" y="518"/>
                <a:ext cx="68" cy="66"/>
              </a:xfrm>
              <a:custGeom>
                <a:avLst/>
                <a:gdLst>
                  <a:gd name="T0" fmla="*/ 21 w 55"/>
                  <a:gd name="T1" fmla="*/ 54 h 54"/>
                  <a:gd name="T2" fmla="*/ 35 w 55"/>
                  <a:gd name="T3" fmla="*/ 48 h 54"/>
                  <a:gd name="T4" fmla="*/ 48 w 55"/>
                  <a:gd name="T5" fmla="*/ 35 h 54"/>
                  <a:gd name="T6" fmla="*/ 48 w 55"/>
                  <a:gd name="T7" fmla="*/ 8 h 54"/>
                  <a:gd name="T8" fmla="*/ 20 w 55"/>
                  <a:gd name="T9" fmla="*/ 8 h 54"/>
                  <a:gd name="T10" fmla="*/ 7 w 55"/>
                  <a:gd name="T11" fmla="*/ 20 h 54"/>
                  <a:gd name="T12" fmla="*/ 7 w 55"/>
                  <a:gd name="T13" fmla="*/ 48 h 54"/>
                  <a:gd name="T14" fmla="*/ 21 w 55"/>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4">
                    <a:moveTo>
                      <a:pt x="21" y="54"/>
                    </a:moveTo>
                    <a:cubicBezTo>
                      <a:pt x="26" y="54"/>
                      <a:pt x="31" y="52"/>
                      <a:pt x="35" y="48"/>
                    </a:cubicBezTo>
                    <a:cubicBezTo>
                      <a:pt x="48" y="35"/>
                      <a:pt x="48" y="35"/>
                      <a:pt x="48" y="35"/>
                    </a:cubicBezTo>
                    <a:cubicBezTo>
                      <a:pt x="55" y="28"/>
                      <a:pt x="55" y="15"/>
                      <a:pt x="48" y="8"/>
                    </a:cubicBezTo>
                    <a:cubicBezTo>
                      <a:pt x="40" y="0"/>
                      <a:pt x="28" y="0"/>
                      <a:pt x="20" y="8"/>
                    </a:cubicBezTo>
                    <a:cubicBezTo>
                      <a:pt x="7" y="20"/>
                      <a:pt x="7" y="20"/>
                      <a:pt x="7" y="20"/>
                    </a:cubicBezTo>
                    <a:cubicBezTo>
                      <a:pt x="0" y="28"/>
                      <a:pt x="0" y="40"/>
                      <a:pt x="7" y="48"/>
                    </a:cubicBezTo>
                    <a:cubicBezTo>
                      <a:pt x="11" y="52"/>
                      <a:pt x="16" y="54"/>
                      <a:pt x="21"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EEF2F5"/>
                  </a:solidFill>
                  <a:latin typeface="汉仪旗黑-50S" panose="00020600040101010101" charset="-122"/>
                  <a:ea typeface="汉仪旗黑-55S" panose="00020600040101010101" pitchFamily="18" charset="-122"/>
                  <a:sym typeface="汉仪旗黑-50S" panose="00020600040101010101" charset="-122"/>
                </a:endParaRPr>
              </a:p>
            </p:txBody>
          </p:sp>
          <p:sp>
            <p:nvSpPr>
              <p:cNvPr id="14" name="Freeform 7"/>
              <p:cNvSpPr/>
              <p:nvPr/>
            </p:nvSpPr>
            <p:spPr bwMode="auto">
              <a:xfrm>
                <a:off x="3189" y="482"/>
                <a:ext cx="48" cy="69"/>
              </a:xfrm>
              <a:custGeom>
                <a:avLst/>
                <a:gdLst>
                  <a:gd name="T0" fmla="*/ 20 w 39"/>
                  <a:gd name="T1" fmla="*/ 57 h 57"/>
                  <a:gd name="T2" fmla="*/ 39 w 39"/>
                  <a:gd name="T3" fmla="*/ 37 h 57"/>
                  <a:gd name="T4" fmla="*/ 39 w 39"/>
                  <a:gd name="T5" fmla="*/ 20 h 57"/>
                  <a:gd name="T6" fmla="*/ 20 w 39"/>
                  <a:gd name="T7" fmla="*/ 0 h 57"/>
                  <a:gd name="T8" fmla="*/ 0 w 39"/>
                  <a:gd name="T9" fmla="*/ 20 h 57"/>
                  <a:gd name="T10" fmla="*/ 0 w 39"/>
                  <a:gd name="T11" fmla="*/ 37 h 57"/>
                  <a:gd name="T12" fmla="*/ 20 w 39"/>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39" h="57">
                    <a:moveTo>
                      <a:pt x="20" y="57"/>
                    </a:moveTo>
                    <a:cubicBezTo>
                      <a:pt x="30" y="57"/>
                      <a:pt x="39" y="48"/>
                      <a:pt x="39" y="37"/>
                    </a:cubicBezTo>
                    <a:cubicBezTo>
                      <a:pt x="39" y="20"/>
                      <a:pt x="39" y="20"/>
                      <a:pt x="39" y="20"/>
                    </a:cubicBezTo>
                    <a:cubicBezTo>
                      <a:pt x="39" y="9"/>
                      <a:pt x="30" y="0"/>
                      <a:pt x="20" y="0"/>
                    </a:cubicBezTo>
                    <a:cubicBezTo>
                      <a:pt x="9" y="0"/>
                      <a:pt x="0" y="9"/>
                      <a:pt x="0" y="20"/>
                    </a:cubicBezTo>
                    <a:cubicBezTo>
                      <a:pt x="0" y="37"/>
                      <a:pt x="0" y="37"/>
                      <a:pt x="0" y="37"/>
                    </a:cubicBezTo>
                    <a:cubicBezTo>
                      <a:pt x="0" y="48"/>
                      <a:pt x="9" y="57"/>
                      <a:pt x="20"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EEF2F5"/>
                  </a:solidFill>
                  <a:latin typeface="汉仪旗黑-50S" panose="00020600040101010101" charset="-122"/>
                  <a:ea typeface="汉仪旗黑-55S" panose="00020600040101010101" pitchFamily="18" charset="-122"/>
                  <a:sym typeface="汉仪旗黑-50S" panose="00020600040101010101" charset="-122"/>
                </a:endParaRPr>
              </a:p>
            </p:txBody>
          </p:sp>
          <p:sp>
            <p:nvSpPr>
              <p:cNvPr id="15" name="Freeform 8"/>
              <p:cNvSpPr/>
              <p:nvPr/>
            </p:nvSpPr>
            <p:spPr bwMode="auto">
              <a:xfrm>
                <a:off x="3383" y="617"/>
                <a:ext cx="74" cy="56"/>
              </a:xfrm>
              <a:custGeom>
                <a:avLst/>
                <a:gdLst>
                  <a:gd name="T0" fmla="*/ 22 w 61"/>
                  <a:gd name="T1" fmla="*/ 46 h 46"/>
                  <a:gd name="T2" fmla="*/ 27 w 61"/>
                  <a:gd name="T3" fmla="*/ 45 h 46"/>
                  <a:gd name="T4" fmla="*/ 45 w 61"/>
                  <a:gd name="T5" fmla="*/ 40 h 46"/>
                  <a:gd name="T6" fmla="*/ 58 w 61"/>
                  <a:gd name="T7" fmla="*/ 16 h 46"/>
                  <a:gd name="T8" fmla="*/ 34 w 61"/>
                  <a:gd name="T9" fmla="*/ 3 h 46"/>
                  <a:gd name="T10" fmla="*/ 17 w 61"/>
                  <a:gd name="T11" fmla="*/ 7 h 46"/>
                  <a:gd name="T12" fmla="*/ 3 w 61"/>
                  <a:gd name="T13" fmla="*/ 31 h 46"/>
                  <a:gd name="T14" fmla="*/ 22 w 61"/>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6">
                    <a:moveTo>
                      <a:pt x="22" y="46"/>
                    </a:moveTo>
                    <a:cubicBezTo>
                      <a:pt x="24" y="46"/>
                      <a:pt x="25" y="46"/>
                      <a:pt x="27" y="45"/>
                    </a:cubicBezTo>
                    <a:cubicBezTo>
                      <a:pt x="45" y="40"/>
                      <a:pt x="45" y="40"/>
                      <a:pt x="45" y="40"/>
                    </a:cubicBezTo>
                    <a:cubicBezTo>
                      <a:pt x="55" y="38"/>
                      <a:pt x="61" y="27"/>
                      <a:pt x="58" y="16"/>
                    </a:cubicBezTo>
                    <a:cubicBezTo>
                      <a:pt x="56" y="6"/>
                      <a:pt x="45" y="0"/>
                      <a:pt x="34" y="3"/>
                    </a:cubicBezTo>
                    <a:cubicBezTo>
                      <a:pt x="17" y="7"/>
                      <a:pt x="17" y="7"/>
                      <a:pt x="17" y="7"/>
                    </a:cubicBezTo>
                    <a:cubicBezTo>
                      <a:pt x="7" y="10"/>
                      <a:pt x="0" y="21"/>
                      <a:pt x="3" y="31"/>
                    </a:cubicBezTo>
                    <a:cubicBezTo>
                      <a:pt x="6" y="40"/>
                      <a:pt x="13" y="46"/>
                      <a:pt x="22"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EEF2F5"/>
                  </a:solidFill>
                  <a:latin typeface="汉仪旗黑-50S" panose="00020600040101010101" charset="-122"/>
                  <a:ea typeface="汉仪旗黑-55S" panose="00020600040101010101" pitchFamily="18" charset="-122"/>
                  <a:sym typeface="汉仪旗黑-50S" panose="00020600040101010101" charset="-122"/>
                </a:endParaRPr>
              </a:p>
            </p:txBody>
          </p:sp>
          <p:sp>
            <p:nvSpPr>
              <p:cNvPr id="16" name="Freeform 9"/>
              <p:cNvSpPr/>
              <p:nvPr/>
            </p:nvSpPr>
            <p:spPr bwMode="auto">
              <a:xfrm>
                <a:off x="3043" y="518"/>
                <a:ext cx="68" cy="66"/>
              </a:xfrm>
              <a:custGeom>
                <a:avLst/>
                <a:gdLst>
                  <a:gd name="T0" fmla="*/ 21 w 56"/>
                  <a:gd name="T1" fmla="*/ 48 h 54"/>
                  <a:gd name="T2" fmla="*/ 35 w 56"/>
                  <a:gd name="T3" fmla="*/ 54 h 54"/>
                  <a:gd name="T4" fmla="*/ 49 w 56"/>
                  <a:gd name="T5" fmla="*/ 48 h 54"/>
                  <a:gd name="T6" fmla="*/ 48 w 56"/>
                  <a:gd name="T7" fmla="*/ 20 h 54"/>
                  <a:gd name="T8" fmla="*/ 36 w 56"/>
                  <a:gd name="T9" fmla="*/ 8 h 54"/>
                  <a:gd name="T10" fmla="*/ 8 w 56"/>
                  <a:gd name="T11" fmla="*/ 8 h 54"/>
                  <a:gd name="T12" fmla="*/ 8 w 56"/>
                  <a:gd name="T13" fmla="*/ 35 h 54"/>
                  <a:gd name="T14" fmla="*/ 21 w 56"/>
                  <a:gd name="T15" fmla="*/ 48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4">
                    <a:moveTo>
                      <a:pt x="21" y="48"/>
                    </a:moveTo>
                    <a:cubicBezTo>
                      <a:pt x="25" y="52"/>
                      <a:pt x="30" y="54"/>
                      <a:pt x="35" y="54"/>
                    </a:cubicBezTo>
                    <a:cubicBezTo>
                      <a:pt x="40" y="54"/>
                      <a:pt x="45" y="52"/>
                      <a:pt x="49" y="48"/>
                    </a:cubicBezTo>
                    <a:cubicBezTo>
                      <a:pt x="56" y="40"/>
                      <a:pt x="56" y="28"/>
                      <a:pt x="48" y="20"/>
                    </a:cubicBezTo>
                    <a:cubicBezTo>
                      <a:pt x="36" y="8"/>
                      <a:pt x="36" y="8"/>
                      <a:pt x="36" y="8"/>
                    </a:cubicBezTo>
                    <a:cubicBezTo>
                      <a:pt x="28" y="0"/>
                      <a:pt x="16" y="0"/>
                      <a:pt x="8" y="8"/>
                    </a:cubicBezTo>
                    <a:cubicBezTo>
                      <a:pt x="0" y="15"/>
                      <a:pt x="0" y="28"/>
                      <a:pt x="8" y="35"/>
                    </a:cubicBezTo>
                    <a:lnTo>
                      <a:pt x="2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EEF2F5"/>
                  </a:solidFill>
                  <a:latin typeface="汉仪旗黑-50S" panose="00020600040101010101" charset="-122"/>
                  <a:ea typeface="汉仪旗黑-55S" panose="00020600040101010101" pitchFamily="18" charset="-122"/>
                  <a:sym typeface="汉仪旗黑-50S" panose="00020600040101010101" charset="-122"/>
                </a:endParaRPr>
              </a:p>
            </p:txBody>
          </p:sp>
          <p:sp>
            <p:nvSpPr>
              <p:cNvPr id="17" name="Freeform 10"/>
              <p:cNvSpPr/>
              <p:nvPr/>
            </p:nvSpPr>
            <p:spPr bwMode="auto">
              <a:xfrm>
                <a:off x="2963" y="617"/>
                <a:ext cx="74" cy="56"/>
              </a:xfrm>
              <a:custGeom>
                <a:avLst/>
                <a:gdLst>
                  <a:gd name="T0" fmla="*/ 16 w 60"/>
                  <a:gd name="T1" fmla="*/ 40 h 46"/>
                  <a:gd name="T2" fmla="*/ 34 w 60"/>
                  <a:gd name="T3" fmla="*/ 45 h 46"/>
                  <a:gd name="T4" fmla="*/ 39 w 60"/>
                  <a:gd name="T5" fmla="*/ 46 h 46"/>
                  <a:gd name="T6" fmla="*/ 58 w 60"/>
                  <a:gd name="T7" fmla="*/ 31 h 46"/>
                  <a:gd name="T8" fmla="*/ 44 w 60"/>
                  <a:gd name="T9" fmla="*/ 7 h 46"/>
                  <a:gd name="T10" fmla="*/ 27 w 60"/>
                  <a:gd name="T11" fmla="*/ 3 h 46"/>
                  <a:gd name="T12" fmla="*/ 3 w 60"/>
                  <a:gd name="T13" fmla="*/ 16 h 46"/>
                  <a:gd name="T14" fmla="*/ 16 w 60"/>
                  <a:gd name="T15" fmla="*/ 4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46">
                    <a:moveTo>
                      <a:pt x="16" y="40"/>
                    </a:moveTo>
                    <a:cubicBezTo>
                      <a:pt x="34" y="45"/>
                      <a:pt x="34" y="45"/>
                      <a:pt x="34" y="45"/>
                    </a:cubicBezTo>
                    <a:cubicBezTo>
                      <a:pt x="35" y="46"/>
                      <a:pt x="37" y="46"/>
                      <a:pt x="39" y="46"/>
                    </a:cubicBezTo>
                    <a:cubicBezTo>
                      <a:pt x="47" y="46"/>
                      <a:pt x="55" y="40"/>
                      <a:pt x="58" y="31"/>
                    </a:cubicBezTo>
                    <a:cubicBezTo>
                      <a:pt x="60" y="21"/>
                      <a:pt x="54" y="10"/>
                      <a:pt x="44" y="7"/>
                    </a:cubicBezTo>
                    <a:cubicBezTo>
                      <a:pt x="27" y="3"/>
                      <a:pt x="27" y="3"/>
                      <a:pt x="27" y="3"/>
                    </a:cubicBezTo>
                    <a:cubicBezTo>
                      <a:pt x="16" y="0"/>
                      <a:pt x="5" y="6"/>
                      <a:pt x="3" y="16"/>
                    </a:cubicBezTo>
                    <a:cubicBezTo>
                      <a:pt x="0" y="27"/>
                      <a:pt x="6" y="38"/>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EEF2F5"/>
                  </a:solidFill>
                  <a:latin typeface="汉仪旗黑-50S" panose="00020600040101010101" charset="-122"/>
                  <a:ea typeface="汉仪旗黑-55S" panose="00020600040101010101" pitchFamily="18" charset="-122"/>
                  <a:sym typeface="汉仪旗黑-50S" panose="00020600040101010101" charset="-122"/>
                </a:endParaRPr>
              </a:p>
            </p:txBody>
          </p:sp>
        </p:grpSp>
        <p:sp>
          <p:nvSpPr>
            <p:cNvPr id="19" name="矩形 18"/>
            <p:cNvSpPr/>
            <p:nvPr/>
          </p:nvSpPr>
          <p:spPr bwMode="auto">
            <a:xfrm>
              <a:off x="3150664" y="2878336"/>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sz="1800">
                  <a:solidFill>
                    <a:schemeClr val="bg1"/>
                  </a:solidFill>
                  <a:latin typeface="+mj-ea"/>
                  <a:ea typeface="+mj-ea"/>
                  <a:sym typeface="汉仪旗黑-50S" panose="00020600040101010101" charset="-122"/>
                </a:rPr>
                <a:t>创新点</a:t>
              </a:r>
              <a:endParaRPr lang="zh-CN" altLang="en-US" sz="1800">
                <a:solidFill>
                  <a:schemeClr val="bg1"/>
                </a:solidFill>
                <a:latin typeface="+mj-ea"/>
                <a:ea typeface="+mj-ea"/>
                <a:sym typeface="汉仪旗黑-50S" panose="00020600040101010101" charset="-122"/>
              </a:endParaRPr>
            </a:p>
          </p:txBody>
        </p:sp>
      </p:grpSp>
      <p:sp>
        <p:nvSpPr>
          <p:cNvPr id="27" name="椭圆 26"/>
          <p:cNvSpPr/>
          <p:nvPr/>
        </p:nvSpPr>
        <p:spPr>
          <a:xfrm>
            <a:off x="2493897" y="1269741"/>
            <a:ext cx="2862989" cy="2862990"/>
          </a:xfrm>
          <a:prstGeom prst="ellipse">
            <a:avLst/>
          </a:prstGeom>
          <a:noFill/>
          <a:ln>
            <a:gradFill flip="none" rotWithShape="1">
              <a:gsLst>
                <a:gs pos="15000">
                  <a:schemeClr val="accent1">
                    <a:lumMod val="45000"/>
                    <a:lumOff val="55000"/>
                    <a:alpha val="0"/>
                  </a:schemeClr>
                </a:gs>
                <a:gs pos="100000">
                  <a:schemeClr val="accent1">
                    <a:lumMod val="30000"/>
                    <a:lumOff val="70000"/>
                    <a:alpha val="34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椭圆 30"/>
          <p:cNvSpPr/>
          <p:nvPr/>
        </p:nvSpPr>
        <p:spPr>
          <a:xfrm>
            <a:off x="2816318" y="1290918"/>
            <a:ext cx="457200" cy="45720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mj-lt"/>
              </a:rPr>
              <a:t>1</a:t>
            </a:r>
            <a:endParaRPr lang="zh-CN" altLang="en-US" sz="1200" b="1">
              <a:latin typeface="+mj-lt"/>
            </a:endParaRPr>
          </a:p>
        </p:txBody>
      </p:sp>
      <p:sp>
        <p:nvSpPr>
          <p:cNvPr id="32" name="椭圆 31"/>
          <p:cNvSpPr/>
          <p:nvPr/>
        </p:nvSpPr>
        <p:spPr>
          <a:xfrm>
            <a:off x="2260506" y="2487705"/>
            <a:ext cx="457200" cy="45720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mj-lt"/>
              </a:rPr>
              <a:t>2</a:t>
            </a:r>
            <a:endParaRPr lang="zh-CN" altLang="en-US" sz="1200" b="1">
              <a:latin typeface="+mj-lt"/>
            </a:endParaRPr>
          </a:p>
        </p:txBody>
      </p:sp>
      <p:sp>
        <p:nvSpPr>
          <p:cNvPr id="33" name="椭圆 32"/>
          <p:cNvSpPr/>
          <p:nvPr/>
        </p:nvSpPr>
        <p:spPr>
          <a:xfrm>
            <a:off x="2995611" y="3729317"/>
            <a:ext cx="457200" cy="45720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mj-lt"/>
              </a:rPr>
              <a:t>3</a:t>
            </a:r>
            <a:endParaRPr lang="zh-CN" altLang="en-US" sz="1200" b="1">
              <a:latin typeface="+mj-lt"/>
            </a:endParaRPr>
          </a:p>
        </p:txBody>
      </p:sp>
      <p:sp>
        <p:nvSpPr>
          <p:cNvPr id="34" name="椭圆 33"/>
          <p:cNvSpPr/>
          <p:nvPr/>
        </p:nvSpPr>
        <p:spPr>
          <a:xfrm>
            <a:off x="6554600" y="2487705"/>
            <a:ext cx="457200" cy="45720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mj-lt"/>
              </a:rPr>
              <a:t>2</a:t>
            </a:r>
            <a:endParaRPr lang="zh-CN" altLang="en-US" sz="1200" b="1">
              <a:latin typeface="+mj-lt"/>
            </a:endParaRPr>
          </a:p>
        </p:txBody>
      </p:sp>
      <p:sp>
        <p:nvSpPr>
          <p:cNvPr id="35" name="椭圆 34"/>
          <p:cNvSpPr/>
          <p:nvPr/>
        </p:nvSpPr>
        <p:spPr>
          <a:xfrm>
            <a:off x="5801565" y="1290918"/>
            <a:ext cx="457200" cy="45720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latin typeface="+mj-lt"/>
              </a:rPr>
              <a:t>1</a:t>
            </a:r>
            <a:endParaRPr lang="zh-CN" altLang="en-US" sz="1200" b="1">
              <a:latin typeface="+mj-lt"/>
            </a:endParaRPr>
          </a:p>
        </p:txBody>
      </p:sp>
      <p:sp>
        <p:nvSpPr>
          <p:cNvPr id="36" name="椭圆 35"/>
          <p:cNvSpPr/>
          <p:nvPr/>
        </p:nvSpPr>
        <p:spPr>
          <a:xfrm>
            <a:off x="5801565" y="3729317"/>
            <a:ext cx="457200" cy="457200"/>
          </a:xfrm>
          <a:prstGeom prst="ellipse">
            <a:avLst/>
          </a:prstGeom>
          <a:ln w="5715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mj-lt"/>
              </a:rPr>
              <a:t>3</a:t>
            </a:r>
            <a:endParaRPr lang="zh-CN" altLang="en-US" sz="1200" b="1" dirty="0">
              <a:latin typeface="+mj-lt"/>
            </a:endParaRPr>
          </a:p>
        </p:txBody>
      </p:sp>
      <p:sp>
        <p:nvSpPr>
          <p:cNvPr id="37" name="矩形 36"/>
          <p:cNvSpPr/>
          <p:nvPr/>
        </p:nvSpPr>
        <p:spPr>
          <a:xfrm>
            <a:off x="6306502" y="1029659"/>
            <a:ext cx="1005403" cy="338554"/>
          </a:xfrm>
          <a:prstGeom prst="rect">
            <a:avLst/>
          </a:prstGeom>
        </p:spPr>
        <p:txBody>
          <a:bodyPr wrap="none">
            <a:spAutoFit/>
          </a:bodyPr>
          <a:lstStyle/>
          <a:p>
            <a:r>
              <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不足之处</a:t>
            </a:r>
            <a:endPar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8" name="矩形 37"/>
          <p:cNvSpPr/>
          <p:nvPr/>
        </p:nvSpPr>
        <p:spPr>
          <a:xfrm>
            <a:off x="6306502" y="1344866"/>
            <a:ext cx="2608898" cy="1039836"/>
          </a:xfrm>
          <a:prstGeom prst="rect">
            <a:avLst/>
          </a:prstGeom>
        </p:spPr>
        <p:txBody>
          <a:bodyPr wrap="square">
            <a:spAutoFit/>
          </a:bodyPr>
          <a:lstStyle/>
          <a:p>
            <a:pPr>
              <a:lnSpc>
                <a:spcPct val="150000"/>
              </a:lnSpc>
              <a:spcBef>
                <a:spcPts val="600"/>
              </a:spcBef>
            </a:pPr>
            <a:r>
              <a:rPr lang="en-US" altLang="zh-CN" sz="1050" dirty="0">
                <a:solidFill>
                  <a:schemeClr val="tx1">
                    <a:lumMod val="65000"/>
                    <a:lumOff val="35000"/>
                  </a:schemeClr>
                </a:solidFill>
                <a:latin typeface="+mn-ea"/>
                <a:sym typeface="汉仪旗黑-50S" panose="00020600040101010101" charset="-122"/>
              </a:rPr>
              <a:t>YOLOv8</a:t>
            </a:r>
            <a:r>
              <a:rPr lang="zh-CN" altLang="en-US" sz="1050" dirty="0">
                <a:solidFill>
                  <a:schemeClr val="tx1">
                    <a:lumMod val="65000"/>
                    <a:lumOff val="35000"/>
                  </a:schemeClr>
                </a:solidFill>
                <a:latin typeface="+mn-ea"/>
                <a:sym typeface="汉仪旗黑-50S" panose="00020600040101010101" charset="-122"/>
              </a:rPr>
              <a:t>网络模型还很难应用于检测速度要求较高的设备。为了平衡目标检测的速度与精度，后续要对</a:t>
            </a:r>
            <a:r>
              <a:rPr lang="en-US" altLang="zh-CN" sz="1050" dirty="0">
                <a:solidFill>
                  <a:schemeClr val="tx1">
                    <a:lumMod val="65000"/>
                    <a:lumOff val="35000"/>
                  </a:schemeClr>
                </a:solidFill>
                <a:latin typeface="+mn-ea"/>
                <a:sym typeface="汉仪旗黑-50S" panose="00020600040101010101" charset="-122"/>
              </a:rPr>
              <a:t>YOLOv8</a:t>
            </a:r>
            <a:r>
              <a:rPr lang="zh-CN" altLang="en-US" sz="1050" dirty="0">
                <a:solidFill>
                  <a:schemeClr val="tx1">
                    <a:lumMod val="65000"/>
                    <a:lumOff val="35000"/>
                  </a:schemeClr>
                </a:solidFill>
                <a:latin typeface="+mn-ea"/>
                <a:sym typeface="汉仪旗黑-50S" panose="00020600040101010101" charset="-122"/>
              </a:rPr>
              <a:t>网络模型作改进。</a:t>
            </a:r>
            <a:endParaRPr lang="zh-CN" altLang="en-US" sz="1050" dirty="0">
              <a:solidFill>
                <a:schemeClr val="tx1">
                  <a:lumMod val="65000"/>
                  <a:lumOff val="35000"/>
                </a:schemeClr>
              </a:solidFill>
              <a:latin typeface="+mn-ea"/>
              <a:sym typeface="汉仪旗黑-50S" panose="00020600040101010101" charset="-122"/>
            </a:endParaRPr>
          </a:p>
        </p:txBody>
      </p:sp>
      <p:sp>
        <p:nvSpPr>
          <p:cNvPr id="39" name="矩形 38"/>
          <p:cNvSpPr/>
          <p:nvPr/>
        </p:nvSpPr>
        <p:spPr>
          <a:xfrm>
            <a:off x="6996784" y="2230931"/>
            <a:ext cx="1005403" cy="338554"/>
          </a:xfrm>
          <a:prstGeom prst="rect">
            <a:avLst/>
          </a:prstGeom>
        </p:spPr>
        <p:txBody>
          <a:bodyPr wrap="none">
            <a:spAutoFit/>
          </a:bodyPr>
          <a:lstStyle/>
          <a:p>
            <a:r>
              <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不足之处</a:t>
            </a:r>
            <a:endPar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0" name="矩形 39"/>
          <p:cNvSpPr/>
          <p:nvPr/>
        </p:nvSpPr>
        <p:spPr>
          <a:xfrm>
            <a:off x="6996785" y="2555102"/>
            <a:ext cx="1918616" cy="797462"/>
          </a:xfrm>
          <a:prstGeom prst="rect">
            <a:avLst/>
          </a:prstGeom>
        </p:spPr>
        <p:txBody>
          <a:bodyPr wrap="square">
            <a:spAutoFit/>
          </a:bodyPr>
          <a:lstStyle/>
          <a:p>
            <a:pPr>
              <a:lnSpc>
                <a:spcPct val="150000"/>
              </a:lnSpc>
              <a:spcBef>
                <a:spcPts val="600"/>
              </a:spcBef>
            </a:pPr>
            <a:r>
              <a:rPr lang="en-US" altLang="zh-CN" sz="1050" dirty="0" err="1">
                <a:solidFill>
                  <a:schemeClr val="tx1">
                    <a:lumMod val="65000"/>
                    <a:lumOff val="35000"/>
                  </a:schemeClr>
                </a:solidFill>
                <a:latin typeface="+mn-ea"/>
                <a:sym typeface="汉仪旗黑-50S" panose="00020600040101010101" charset="-122"/>
              </a:rPr>
              <a:t>DeepSort</a:t>
            </a:r>
            <a:r>
              <a:rPr lang="zh-CN" altLang="en-US" sz="1050" dirty="0">
                <a:solidFill>
                  <a:schemeClr val="tx1">
                    <a:lumMod val="65000"/>
                    <a:lumOff val="35000"/>
                  </a:schemeClr>
                </a:solidFill>
                <a:latin typeface="+mn-ea"/>
                <a:sym typeface="汉仪旗黑-50S" panose="00020600040101010101" charset="-122"/>
              </a:rPr>
              <a:t>跟踪算法已改善行人跟踪问题，但在人流量大的场所下，需要进一步优化</a:t>
            </a:r>
            <a:endParaRPr lang="zh-CN" altLang="en-US" sz="1050" dirty="0">
              <a:solidFill>
                <a:schemeClr val="tx1">
                  <a:lumMod val="65000"/>
                  <a:lumOff val="35000"/>
                </a:schemeClr>
              </a:solidFill>
              <a:latin typeface="+mn-ea"/>
              <a:sym typeface="汉仪旗黑-50S" panose="00020600040101010101" charset="-122"/>
            </a:endParaRPr>
          </a:p>
        </p:txBody>
      </p:sp>
      <p:sp>
        <p:nvSpPr>
          <p:cNvPr id="41" name="矩形 40"/>
          <p:cNvSpPr/>
          <p:nvPr/>
        </p:nvSpPr>
        <p:spPr>
          <a:xfrm>
            <a:off x="6319202" y="3584602"/>
            <a:ext cx="1005403" cy="338554"/>
          </a:xfrm>
          <a:prstGeom prst="rect">
            <a:avLst/>
          </a:prstGeom>
        </p:spPr>
        <p:txBody>
          <a:bodyPr wrap="non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不足之处</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2" name="矩形 41"/>
          <p:cNvSpPr/>
          <p:nvPr/>
        </p:nvSpPr>
        <p:spPr>
          <a:xfrm>
            <a:off x="6319202" y="3908773"/>
            <a:ext cx="2608898" cy="555088"/>
          </a:xfrm>
          <a:prstGeom prst="rect">
            <a:avLst/>
          </a:prstGeom>
        </p:spPr>
        <p:txBody>
          <a:bodyPr wrap="square">
            <a:spAutoFit/>
          </a:bodyPr>
          <a:lstStyle/>
          <a:p>
            <a:pPr>
              <a:lnSpc>
                <a:spcPct val="150000"/>
              </a:lnSpc>
              <a:spcBef>
                <a:spcPts val="600"/>
              </a:spcBef>
            </a:pPr>
            <a:r>
              <a:rPr lang="zh-CN" altLang="en-US" sz="1050" dirty="0">
                <a:solidFill>
                  <a:schemeClr val="tx1">
                    <a:lumMod val="65000"/>
                    <a:lumOff val="35000"/>
                  </a:schemeClr>
                </a:solidFill>
                <a:latin typeface="+mn-ea"/>
                <a:sym typeface="汉仪旗黑-50S" panose="00020600040101010101" charset="-122"/>
              </a:rPr>
              <a:t>对于离相机较远的行人，尺度很小，检测算法无法检测，丢失目标。</a:t>
            </a:r>
            <a:endParaRPr lang="zh-CN" altLang="en-US" sz="1050" dirty="0">
              <a:solidFill>
                <a:schemeClr val="tx1">
                  <a:lumMod val="65000"/>
                  <a:lumOff val="35000"/>
                </a:schemeClr>
              </a:solidFill>
              <a:latin typeface="+mn-ea"/>
              <a:sym typeface="汉仪旗黑-50S" panose="00020600040101010101" charset="-122"/>
            </a:endParaRPr>
          </a:p>
        </p:txBody>
      </p:sp>
      <p:sp>
        <p:nvSpPr>
          <p:cNvPr id="43" name="矩形 42"/>
          <p:cNvSpPr/>
          <p:nvPr/>
        </p:nvSpPr>
        <p:spPr>
          <a:xfrm>
            <a:off x="1934273" y="3602531"/>
            <a:ext cx="1005403" cy="338554"/>
          </a:xfrm>
          <a:prstGeom prst="rect">
            <a:avLst/>
          </a:prstGeom>
        </p:spPr>
        <p:txBody>
          <a:bodyPr wrap="none">
            <a:spAutoFit/>
          </a:bodyPr>
          <a:lstStyle/>
          <a:p>
            <a:pPr algn="r"/>
            <a:r>
              <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创新之处</a:t>
            </a:r>
            <a:endParaRPr lang="zh-CN" altLang="en-US" sz="16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4" name="矩形 43"/>
          <p:cNvSpPr/>
          <p:nvPr/>
        </p:nvSpPr>
        <p:spPr>
          <a:xfrm>
            <a:off x="330778" y="3926702"/>
            <a:ext cx="2608898" cy="797462"/>
          </a:xfrm>
          <a:prstGeom prst="rect">
            <a:avLst/>
          </a:prstGeom>
        </p:spPr>
        <p:txBody>
          <a:bodyPr wrap="square">
            <a:spAutoFit/>
          </a:bodyPr>
          <a:lstStyle/>
          <a:p>
            <a:pPr algn="just">
              <a:lnSpc>
                <a:spcPct val="150000"/>
              </a:lnSpc>
              <a:spcBef>
                <a:spcPts val="600"/>
              </a:spcBef>
            </a:pPr>
            <a:r>
              <a:rPr lang="zh-CN" altLang="en-US" sz="1050" dirty="0">
                <a:solidFill>
                  <a:schemeClr val="tx1">
                    <a:lumMod val="65000"/>
                    <a:lumOff val="35000"/>
                  </a:schemeClr>
                </a:solidFill>
                <a:latin typeface="+mn-ea"/>
                <a:sym typeface="汉仪旗黑-50S" panose="00020600040101010101" charset="-122"/>
              </a:rPr>
              <a:t>改进 </a:t>
            </a:r>
            <a:r>
              <a:rPr lang="en-US" altLang="zh-CN" sz="1050" dirty="0" err="1">
                <a:solidFill>
                  <a:schemeClr val="tx1">
                    <a:lumMod val="65000"/>
                    <a:lumOff val="35000"/>
                  </a:schemeClr>
                </a:solidFill>
                <a:latin typeface="+mn-ea"/>
                <a:sym typeface="汉仪旗黑-50S" panose="00020600040101010101" charset="-122"/>
              </a:rPr>
              <a:t>DeepSort</a:t>
            </a:r>
            <a:r>
              <a:rPr lang="en-US" altLang="zh-CN" sz="1050" dirty="0">
                <a:solidFill>
                  <a:schemeClr val="tx1">
                    <a:lumMod val="65000"/>
                    <a:lumOff val="35000"/>
                  </a:schemeClr>
                </a:solidFill>
                <a:latin typeface="+mn-ea"/>
                <a:sym typeface="汉仪旗黑-50S" panose="00020600040101010101" charset="-122"/>
              </a:rPr>
              <a:t> </a:t>
            </a:r>
            <a:r>
              <a:rPr lang="zh-CN" altLang="en-US" sz="1050" dirty="0">
                <a:solidFill>
                  <a:schemeClr val="tx1">
                    <a:lumMod val="65000"/>
                    <a:lumOff val="35000"/>
                  </a:schemeClr>
                </a:solidFill>
                <a:latin typeface="+mn-ea"/>
                <a:sym typeface="汉仪旗黑-50S" panose="00020600040101010101" charset="-122"/>
              </a:rPr>
              <a:t>多目标跟踪算法，将 </a:t>
            </a:r>
            <a:r>
              <a:rPr lang="en-US" altLang="zh-CN" sz="1050" dirty="0">
                <a:solidFill>
                  <a:schemeClr val="tx1">
                    <a:lumMod val="65000"/>
                    <a:lumOff val="35000"/>
                  </a:schemeClr>
                </a:solidFill>
                <a:latin typeface="+mn-ea"/>
                <a:sym typeface="汉仪旗黑-50S" panose="00020600040101010101" charset="-122"/>
              </a:rPr>
              <a:t>YOLOv8 </a:t>
            </a:r>
            <a:r>
              <a:rPr lang="zh-CN" altLang="en-US" sz="1050" dirty="0">
                <a:solidFill>
                  <a:schemeClr val="tx1">
                    <a:lumMod val="65000"/>
                    <a:lumOff val="35000"/>
                  </a:schemeClr>
                </a:solidFill>
                <a:latin typeface="+mn-ea"/>
                <a:sym typeface="汉仪旗黑-50S" panose="00020600040101010101" charset="-122"/>
              </a:rPr>
              <a:t>作为行人检测器，两者结合构建行人轨迹追踪模型</a:t>
            </a:r>
            <a:endParaRPr lang="zh-CN" altLang="en-US" sz="1050" dirty="0">
              <a:solidFill>
                <a:schemeClr val="tx1">
                  <a:lumMod val="65000"/>
                  <a:lumOff val="35000"/>
                </a:schemeClr>
              </a:solidFill>
              <a:latin typeface="+mn-ea"/>
              <a:sym typeface="汉仪旗黑-50S" panose="00020600040101010101" charset="-122"/>
            </a:endParaRPr>
          </a:p>
        </p:txBody>
      </p:sp>
      <p:sp>
        <p:nvSpPr>
          <p:cNvPr id="45" name="矩形 44"/>
          <p:cNvSpPr/>
          <p:nvPr/>
        </p:nvSpPr>
        <p:spPr>
          <a:xfrm>
            <a:off x="1306743" y="2123354"/>
            <a:ext cx="1005403" cy="338554"/>
          </a:xfrm>
          <a:prstGeom prst="rect">
            <a:avLst/>
          </a:prstGeom>
        </p:spPr>
        <p:txBody>
          <a:bodyPr wrap="none">
            <a:spAutoFit/>
          </a:bodyPr>
          <a:lstStyle/>
          <a:p>
            <a:pPr algn="r"/>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创新之处</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6" name="矩形 45"/>
          <p:cNvSpPr/>
          <p:nvPr/>
        </p:nvSpPr>
        <p:spPr>
          <a:xfrm>
            <a:off x="228600" y="2447525"/>
            <a:ext cx="2083546" cy="797462"/>
          </a:xfrm>
          <a:prstGeom prst="rect">
            <a:avLst/>
          </a:prstGeom>
        </p:spPr>
        <p:txBody>
          <a:bodyPr wrap="square">
            <a:spAutoFit/>
          </a:bodyPr>
          <a:lstStyle/>
          <a:p>
            <a:pPr algn="just">
              <a:lnSpc>
                <a:spcPct val="150000"/>
              </a:lnSpc>
              <a:spcBef>
                <a:spcPts val="600"/>
              </a:spcBef>
            </a:pPr>
            <a:r>
              <a:rPr lang="zh-CN" altLang="en-US" sz="1050" dirty="0">
                <a:solidFill>
                  <a:schemeClr val="tx1">
                    <a:lumMod val="65000"/>
                    <a:lumOff val="35000"/>
                  </a:schemeClr>
                </a:solidFill>
                <a:latin typeface="+mn-ea"/>
                <a:sym typeface="汉仪旗黑-50S" panose="00020600040101010101" charset="-122"/>
              </a:rPr>
              <a:t>在目标算法检测方面，引入了类平滑标签处理算法，避免了网络出现过拟合现象</a:t>
            </a:r>
            <a:endParaRPr lang="zh-CN" altLang="en-US" sz="1050" dirty="0">
              <a:solidFill>
                <a:schemeClr val="tx1">
                  <a:lumMod val="65000"/>
                  <a:lumOff val="35000"/>
                </a:schemeClr>
              </a:solidFill>
              <a:latin typeface="+mn-ea"/>
              <a:sym typeface="汉仪旗黑-50S" panose="00020600040101010101" charset="-122"/>
            </a:endParaRPr>
          </a:p>
        </p:txBody>
      </p:sp>
      <p:sp>
        <p:nvSpPr>
          <p:cNvPr id="47" name="矩形 46"/>
          <p:cNvSpPr/>
          <p:nvPr/>
        </p:nvSpPr>
        <p:spPr>
          <a:xfrm>
            <a:off x="1754978" y="1029659"/>
            <a:ext cx="1005403" cy="338554"/>
          </a:xfrm>
          <a:prstGeom prst="rect">
            <a:avLst/>
          </a:prstGeom>
        </p:spPr>
        <p:txBody>
          <a:bodyPr wrap="none">
            <a:spAutoFit/>
          </a:bodyPr>
          <a:lstStyle/>
          <a:p>
            <a:pPr algn="r"/>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创新之处</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8" name="矩形 47"/>
          <p:cNvSpPr/>
          <p:nvPr/>
        </p:nvSpPr>
        <p:spPr>
          <a:xfrm>
            <a:off x="228600" y="1344866"/>
            <a:ext cx="2531781" cy="797462"/>
          </a:xfrm>
          <a:prstGeom prst="rect">
            <a:avLst/>
          </a:prstGeom>
        </p:spPr>
        <p:txBody>
          <a:bodyPr wrap="square">
            <a:spAutoFit/>
          </a:bodyPr>
          <a:lstStyle/>
          <a:p>
            <a:pPr algn="just">
              <a:lnSpc>
                <a:spcPct val="150000"/>
              </a:lnSpc>
            </a:pPr>
            <a:r>
              <a:rPr lang="zh-CN" altLang="en-US" sz="1050" dirty="0">
                <a:solidFill>
                  <a:schemeClr val="tx1">
                    <a:lumMod val="65000"/>
                    <a:lumOff val="35000"/>
                  </a:schemeClr>
                </a:solidFill>
                <a:latin typeface="+mn-ea"/>
                <a:sym typeface="汉仪旗黑-50S" panose="00020600040101010101" charset="-122"/>
              </a:rPr>
              <a:t>对输入图像进行了预处理，引入图像增强处理算法，借此算法提高了图像的细节信息，并提高了检测算法的检测精度</a:t>
            </a:r>
            <a:endParaRPr lang="zh-CN" altLang="en-US" sz="1050" dirty="0">
              <a:solidFill>
                <a:schemeClr val="tx1">
                  <a:lumMod val="65000"/>
                  <a:lumOff val="35000"/>
                </a:schemeClr>
              </a:solidFill>
              <a:latin typeface="+mn-ea"/>
              <a:sym typeface="汉仪旗黑-50S" panose="0002060004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2446019" y="2223764"/>
            <a:ext cx="4251960" cy="706755"/>
          </a:xfrm>
          <a:prstGeom prst="rect">
            <a:avLst/>
          </a:prstGeom>
        </p:spPr>
        <p:txBody>
          <a:bodyPr wrap="none">
            <a:spAutoFit/>
          </a:bodyPr>
          <a:lstStyle/>
          <a:p>
            <a:pPr algn="ctr"/>
            <a:r>
              <a:rPr lang="zh-CN" altLang="en-US" sz="4000" b="1"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感谢老师批评指正</a:t>
            </a:r>
            <a:endParaRPr lang="zh-CN" altLang="en-US" sz="4000" b="1"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13" name="矩形 12"/>
          <p:cNvSpPr/>
          <p:nvPr/>
        </p:nvSpPr>
        <p:spPr>
          <a:xfrm>
            <a:off x="2246433" y="1950311"/>
            <a:ext cx="4651132" cy="276999"/>
          </a:xfrm>
          <a:prstGeom prst="rect">
            <a:avLst/>
          </a:prstGeom>
        </p:spPr>
        <p:txBody>
          <a:bodyPr wrap="square">
            <a:spAutoFit/>
          </a:bodyPr>
          <a:lstStyle/>
          <a:p>
            <a:pPr marL="0" marR="0" lvl="0" indent="0" algn="dist" defTabSz="6858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normalizeH="0" baseline="0" noProof="0">
                <a:ln>
                  <a:noFill/>
                </a:ln>
                <a:solidFill>
                  <a:schemeClr val="tx1">
                    <a:lumMod val="75000"/>
                    <a:lumOff val="25000"/>
                  </a:schemeClr>
                </a:solidFill>
                <a:effectLst/>
                <a:uLnTx/>
                <a:uFillTx/>
                <a:latin typeface="汉仪旗黑-50S" panose="00020600040101010101" charset="-122"/>
                <a:ea typeface="汉仪旗黑-55S" panose="00020600040101010101" pitchFamily="18" charset="-122"/>
                <a:cs typeface="+mn-cs"/>
                <a:sym typeface="汉仪旗黑-50S" panose="00020600040101010101" charset="-122"/>
              </a:rPr>
              <a:t>THANK YOU FOR YOUR CRITICISM AND CORRECTION</a:t>
            </a:r>
            <a:endParaRPr kumimoji="0" lang="zh-CN" altLang="en-US" sz="1200" i="0" u="none" strike="noStrike" kern="1200" cap="none" normalizeH="0" baseline="0" noProof="0">
              <a:ln>
                <a:noFill/>
              </a:ln>
              <a:solidFill>
                <a:schemeClr val="tx1">
                  <a:lumMod val="75000"/>
                  <a:lumOff val="25000"/>
                </a:schemeClr>
              </a:solidFill>
              <a:effectLst/>
              <a:uLnTx/>
              <a:uFillTx/>
              <a:latin typeface="汉仪旗黑-50S" panose="00020600040101010101" charset="-122"/>
              <a:ea typeface="汉仪旗黑-55S" panose="00020600040101010101" pitchFamily="18" charset="-122"/>
              <a:cs typeface="+mn-cs"/>
              <a:sym typeface="汉仪旗黑-50S" panose="00020600040101010101" charset="-122"/>
            </a:endParaRPr>
          </a:p>
        </p:txBody>
      </p:sp>
      <p:grpSp>
        <p:nvGrpSpPr>
          <p:cNvPr id="49" name="组合 48"/>
          <p:cNvGrpSpPr/>
          <p:nvPr/>
        </p:nvGrpSpPr>
        <p:grpSpPr>
          <a:xfrm>
            <a:off x="8708572" y="235295"/>
            <a:ext cx="206828" cy="123371"/>
            <a:chOff x="6709229" y="856343"/>
            <a:chExt cx="232229" cy="58057"/>
          </a:xfrm>
        </p:grpSpPr>
        <p:cxnSp>
          <p:nvCxnSpPr>
            <p:cNvPr id="50" name="直接连接符 49"/>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bwMode="auto">
          <a:xfrm>
            <a:off x="152321" y="163722"/>
            <a:ext cx="1107996" cy="276999"/>
          </a:xfrm>
          <a:prstGeom prst="rect">
            <a:avLst/>
          </a:prstGeom>
        </p:spPr>
        <p:txBody>
          <a:bodyPr wrap="none">
            <a:spAutoFit/>
          </a:bodyPr>
          <a:lstStyle/>
          <a:p>
            <a:r>
              <a:rPr lang="zh-CN" altLang="en-US" sz="12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金陵科技学院</a:t>
            </a:r>
            <a:endParaRPr lang="zh-CN" altLang="en-US" sz="12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9" name="椭圆 8"/>
          <p:cNvSpPr/>
          <p:nvPr/>
        </p:nvSpPr>
        <p:spPr>
          <a:xfrm>
            <a:off x="476747" y="1257300"/>
            <a:ext cx="2628900" cy="262890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a:off x="657722" y="1438275"/>
            <a:ext cx="2266950" cy="22669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1" name="椭圆 10"/>
          <p:cNvSpPr/>
          <p:nvPr>
            <p:custDataLst>
              <p:tags r:id="rId1"/>
            </p:custDataLst>
          </p:nvPr>
        </p:nvSpPr>
        <p:spPr>
          <a:xfrm>
            <a:off x="2934197" y="654844"/>
            <a:ext cx="666750"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mj-lt"/>
              </a:rPr>
              <a:t>01</a:t>
            </a:r>
            <a:endParaRPr lang="zh-CN" altLang="en-US" sz="1600" b="1">
              <a:latin typeface="+mj-lt"/>
            </a:endParaRPr>
          </a:p>
        </p:txBody>
      </p:sp>
      <p:sp>
        <p:nvSpPr>
          <p:cNvPr id="12" name="椭圆 11"/>
          <p:cNvSpPr/>
          <p:nvPr>
            <p:custDataLst>
              <p:tags r:id="rId2"/>
            </p:custDataLst>
          </p:nvPr>
        </p:nvSpPr>
        <p:spPr>
          <a:xfrm>
            <a:off x="3505697" y="1710531"/>
            <a:ext cx="666750"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mj-lt"/>
              </a:rPr>
              <a:t>02</a:t>
            </a:r>
            <a:endParaRPr lang="zh-CN" altLang="en-US" sz="1600" b="1">
              <a:latin typeface="+mj-lt"/>
            </a:endParaRPr>
          </a:p>
        </p:txBody>
      </p:sp>
      <p:sp>
        <p:nvSpPr>
          <p:cNvPr id="13" name="椭圆 12"/>
          <p:cNvSpPr/>
          <p:nvPr>
            <p:custDataLst>
              <p:tags r:id="rId3"/>
            </p:custDataLst>
          </p:nvPr>
        </p:nvSpPr>
        <p:spPr>
          <a:xfrm>
            <a:off x="3505697" y="2766218"/>
            <a:ext cx="666750"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mj-lt"/>
              </a:rPr>
              <a:t>03</a:t>
            </a:r>
            <a:endParaRPr lang="zh-CN" altLang="en-US" sz="1600" b="1">
              <a:latin typeface="+mj-lt"/>
            </a:endParaRPr>
          </a:p>
        </p:txBody>
      </p:sp>
      <p:sp>
        <p:nvSpPr>
          <p:cNvPr id="14" name="椭圆 13"/>
          <p:cNvSpPr/>
          <p:nvPr>
            <p:custDataLst>
              <p:tags r:id="rId4"/>
            </p:custDataLst>
          </p:nvPr>
        </p:nvSpPr>
        <p:spPr>
          <a:xfrm>
            <a:off x="2934197" y="3821906"/>
            <a:ext cx="666750" cy="666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latin typeface="+mj-lt"/>
              </a:rPr>
              <a:t>04</a:t>
            </a:r>
            <a:endParaRPr lang="zh-CN" altLang="en-US" sz="1600" b="1">
              <a:latin typeface="+mj-lt"/>
            </a:endParaRPr>
          </a:p>
        </p:txBody>
      </p:sp>
      <p:grpSp>
        <p:nvGrpSpPr>
          <p:cNvPr id="15" name="组合 14"/>
          <p:cNvGrpSpPr/>
          <p:nvPr>
            <p:custDataLst>
              <p:tags r:id="rId5"/>
            </p:custDataLst>
          </p:nvPr>
        </p:nvGrpSpPr>
        <p:grpSpPr>
          <a:xfrm>
            <a:off x="3718622" y="617551"/>
            <a:ext cx="1751213" cy="590529"/>
            <a:chOff x="5030587" y="919701"/>
            <a:chExt cx="1751213" cy="590529"/>
          </a:xfrm>
        </p:grpSpPr>
        <p:sp>
          <p:nvSpPr>
            <p:cNvPr id="16" name="文本框 6"/>
            <p:cNvSpPr txBox="1">
              <a:spLocks noChangeArrowheads="1"/>
            </p:cNvSpPr>
            <p:nvPr>
              <p:custDataLst>
                <p:tags r:id="rId6"/>
              </p:custDataLst>
            </p:nvPr>
          </p:nvSpPr>
          <p:spPr bwMode="auto">
            <a:xfrm>
              <a:off x="5030587" y="919701"/>
              <a:ext cx="1452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mj-ea"/>
                  <a:ea typeface="+mj-ea"/>
                  <a:sym typeface="汉仪旗黑-50S" panose="00020600040101010101" charset="-122"/>
                </a:rPr>
                <a:t>背景与意义</a:t>
              </a:r>
              <a:endParaRPr lang="zh-CN" altLang="en-US" sz="2000" dirty="0">
                <a:solidFill>
                  <a:schemeClr val="accent1"/>
                </a:solidFill>
                <a:latin typeface="+mj-ea"/>
                <a:ea typeface="+mj-ea"/>
                <a:sym typeface="汉仪旗黑-50S" panose="00020600040101010101" charset="-122"/>
              </a:endParaRPr>
            </a:p>
          </p:txBody>
        </p:sp>
        <p:sp>
          <p:nvSpPr>
            <p:cNvPr id="17" name="矩形 16"/>
            <p:cNvSpPr/>
            <p:nvPr>
              <p:custDataLst>
                <p:tags r:id="rId7"/>
              </p:custDataLst>
            </p:nvPr>
          </p:nvSpPr>
          <p:spPr>
            <a:xfrm>
              <a:off x="5044440" y="1280360"/>
              <a:ext cx="1737360" cy="229870"/>
            </a:xfrm>
            <a:prstGeom prst="rect">
              <a:avLst/>
            </a:prstGeom>
          </p:spPr>
          <p:txBody>
            <a:bodyPr wrap="none">
              <a:spAutoFit/>
            </a:bodyPr>
            <a:lstStyle/>
            <a:p>
              <a:pPr lvl="0" fontAlgn="base">
                <a:spcBef>
                  <a:spcPct val="0"/>
                </a:spcBef>
                <a:spcAft>
                  <a:spcPct val="0"/>
                </a:spcAft>
                <a:defRPr/>
              </a:pPr>
              <a:r>
                <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rPr>
                <a:t>Background And Significance</a:t>
              </a:r>
              <a:endPar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endParaRPr>
            </a:p>
          </p:txBody>
        </p:sp>
      </p:grpSp>
      <p:grpSp>
        <p:nvGrpSpPr>
          <p:cNvPr id="18" name="组合 17"/>
          <p:cNvGrpSpPr/>
          <p:nvPr>
            <p:custDataLst>
              <p:tags r:id="rId8"/>
            </p:custDataLst>
          </p:nvPr>
        </p:nvGrpSpPr>
        <p:grpSpPr>
          <a:xfrm>
            <a:off x="4322921" y="1725433"/>
            <a:ext cx="2083650" cy="591491"/>
            <a:chOff x="5030587" y="919701"/>
            <a:chExt cx="2083650" cy="591491"/>
          </a:xfrm>
        </p:grpSpPr>
        <p:sp>
          <p:nvSpPr>
            <p:cNvPr id="19" name="文本框 6"/>
            <p:cNvSpPr txBox="1">
              <a:spLocks noChangeArrowheads="1"/>
            </p:cNvSpPr>
            <p:nvPr>
              <p:custDataLst>
                <p:tags r:id="rId9"/>
              </p:custDataLst>
            </p:nvPr>
          </p:nvSpPr>
          <p:spPr bwMode="auto">
            <a:xfrm>
              <a:off x="5030587" y="919701"/>
              <a:ext cx="198002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mj-ea"/>
                  <a:ea typeface="+mj-ea"/>
                  <a:sym typeface="汉仪旗黑-50S" panose="00020600040101010101" charset="-122"/>
                </a:rPr>
                <a:t>研究方法及过程</a:t>
              </a:r>
              <a:endParaRPr lang="zh-CN" altLang="en-US" sz="2000" dirty="0">
                <a:solidFill>
                  <a:schemeClr val="accent1"/>
                </a:solidFill>
                <a:latin typeface="+mj-ea"/>
                <a:ea typeface="+mj-ea"/>
                <a:sym typeface="汉仪旗黑-50S" panose="00020600040101010101" charset="-122"/>
              </a:endParaRPr>
            </a:p>
          </p:txBody>
        </p:sp>
        <p:sp>
          <p:nvSpPr>
            <p:cNvPr id="20" name="矩形 19"/>
            <p:cNvSpPr/>
            <p:nvPr>
              <p:custDataLst>
                <p:tags r:id="rId10"/>
              </p:custDataLst>
            </p:nvPr>
          </p:nvSpPr>
          <p:spPr>
            <a:xfrm>
              <a:off x="5044440" y="1280360"/>
              <a:ext cx="2069797" cy="230832"/>
            </a:xfrm>
            <a:prstGeom prst="rect">
              <a:avLst/>
            </a:prstGeom>
          </p:spPr>
          <p:txBody>
            <a:bodyPr wrap="none">
              <a:spAutoFit/>
            </a:bodyPr>
            <a:lstStyle/>
            <a:p>
              <a:pPr lvl="0" fontAlgn="base">
                <a:spcBef>
                  <a:spcPct val="0"/>
                </a:spcBef>
                <a:spcAft>
                  <a:spcPct val="0"/>
                </a:spcAft>
                <a:defRPr/>
              </a:pPr>
              <a:r>
                <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rPr>
                <a:t>Research Methods And Processes</a:t>
              </a:r>
              <a:endPar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endParaRPr>
            </a:p>
          </p:txBody>
        </p:sp>
      </p:grpSp>
      <p:grpSp>
        <p:nvGrpSpPr>
          <p:cNvPr id="21" name="组合 20"/>
          <p:cNvGrpSpPr/>
          <p:nvPr>
            <p:custDataLst>
              <p:tags r:id="rId11"/>
            </p:custDataLst>
          </p:nvPr>
        </p:nvGrpSpPr>
        <p:grpSpPr>
          <a:xfrm>
            <a:off x="4314969" y="2833315"/>
            <a:ext cx="2982936" cy="591491"/>
            <a:chOff x="5030587" y="919701"/>
            <a:chExt cx="2982936" cy="591491"/>
          </a:xfrm>
        </p:grpSpPr>
        <p:sp>
          <p:nvSpPr>
            <p:cNvPr id="22" name="文本框 6"/>
            <p:cNvSpPr txBox="1">
              <a:spLocks noChangeArrowheads="1"/>
            </p:cNvSpPr>
            <p:nvPr>
              <p:custDataLst>
                <p:tags r:id="rId12"/>
              </p:custDataLst>
            </p:nvPr>
          </p:nvSpPr>
          <p:spPr bwMode="auto">
            <a:xfrm>
              <a:off x="5030587" y="919701"/>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mj-ea"/>
                  <a:ea typeface="+mj-ea"/>
                  <a:sym typeface="汉仪旗黑-50S" panose="00020600040101010101" charset="-122"/>
                </a:rPr>
                <a:t>研究成果展示及应用</a:t>
              </a:r>
              <a:endParaRPr lang="zh-CN" altLang="en-US" sz="2000" dirty="0">
                <a:solidFill>
                  <a:schemeClr val="accent1"/>
                </a:solidFill>
                <a:latin typeface="+mj-ea"/>
                <a:ea typeface="+mj-ea"/>
                <a:sym typeface="汉仪旗黑-50S" panose="00020600040101010101" charset="-122"/>
              </a:endParaRPr>
            </a:p>
          </p:txBody>
        </p:sp>
        <p:sp>
          <p:nvSpPr>
            <p:cNvPr id="23" name="矩形 22"/>
            <p:cNvSpPr/>
            <p:nvPr>
              <p:custDataLst>
                <p:tags r:id="rId13"/>
              </p:custDataLst>
            </p:nvPr>
          </p:nvSpPr>
          <p:spPr>
            <a:xfrm>
              <a:off x="5044440" y="1280360"/>
              <a:ext cx="2969083" cy="230832"/>
            </a:xfrm>
            <a:prstGeom prst="rect">
              <a:avLst/>
            </a:prstGeom>
          </p:spPr>
          <p:txBody>
            <a:bodyPr wrap="none">
              <a:spAutoFit/>
            </a:bodyPr>
            <a:lstStyle/>
            <a:p>
              <a:pPr lvl="0" fontAlgn="base">
                <a:spcBef>
                  <a:spcPct val="0"/>
                </a:spcBef>
                <a:spcAft>
                  <a:spcPct val="0"/>
                </a:spcAft>
                <a:defRPr/>
              </a:pPr>
              <a:r>
                <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rPr>
                <a:t>Demonstration and application of research results</a:t>
              </a:r>
              <a:endParaRPr lang="en-US" altLang="zh-CN" sz="900">
                <a:solidFill>
                  <a:schemeClr val="tx1">
                    <a:lumMod val="65000"/>
                    <a:lumOff val="35000"/>
                  </a:schemeClr>
                </a:solidFill>
                <a:latin typeface="+mj-lt"/>
                <a:ea typeface="汉仪旗黑-55S" panose="00020600040101010101" pitchFamily="18" charset="-122"/>
                <a:sym typeface="汉仪旗黑-50S" panose="00020600040101010101" charset="-122"/>
              </a:endParaRPr>
            </a:p>
          </p:txBody>
        </p:sp>
      </p:grpSp>
      <p:grpSp>
        <p:nvGrpSpPr>
          <p:cNvPr id="24" name="组合 23"/>
          <p:cNvGrpSpPr/>
          <p:nvPr>
            <p:custDataLst>
              <p:tags r:id="rId14"/>
            </p:custDataLst>
          </p:nvPr>
        </p:nvGrpSpPr>
        <p:grpSpPr>
          <a:xfrm>
            <a:off x="3710670" y="3941196"/>
            <a:ext cx="1065744" cy="591491"/>
            <a:chOff x="5030587" y="919701"/>
            <a:chExt cx="1065744" cy="591491"/>
          </a:xfrm>
        </p:grpSpPr>
        <p:sp>
          <p:nvSpPr>
            <p:cNvPr id="25" name="文本框 6"/>
            <p:cNvSpPr txBox="1">
              <a:spLocks noChangeArrowheads="1"/>
            </p:cNvSpPr>
            <p:nvPr>
              <p:custDataLst>
                <p:tags r:id="rId15"/>
              </p:custDataLst>
            </p:nvPr>
          </p:nvSpPr>
          <p:spPr bwMode="auto">
            <a:xfrm>
              <a:off x="5030587" y="919701"/>
              <a:ext cx="69088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chemeClr val="accent1"/>
                  </a:solidFill>
                  <a:latin typeface="+mj-ea"/>
                  <a:ea typeface="+mj-ea"/>
                  <a:sym typeface="汉仪旗黑-50S" panose="00020600040101010101" charset="-122"/>
                </a:rPr>
                <a:t>总结</a:t>
              </a:r>
              <a:endParaRPr lang="zh-CN" altLang="en-US" sz="2000" dirty="0">
                <a:solidFill>
                  <a:schemeClr val="accent1"/>
                </a:solidFill>
                <a:latin typeface="+mj-ea"/>
                <a:ea typeface="+mj-ea"/>
                <a:sym typeface="汉仪旗黑-50S" panose="00020600040101010101" charset="-122"/>
              </a:endParaRPr>
            </a:p>
          </p:txBody>
        </p:sp>
        <p:sp>
          <p:nvSpPr>
            <p:cNvPr id="26" name="矩形 25"/>
            <p:cNvSpPr/>
            <p:nvPr>
              <p:custDataLst>
                <p:tags r:id="rId16"/>
              </p:custDataLst>
            </p:nvPr>
          </p:nvSpPr>
          <p:spPr>
            <a:xfrm>
              <a:off x="5044440" y="1280360"/>
              <a:ext cx="1051891" cy="230832"/>
            </a:xfrm>
            <a:prstGeom prst="rect">
              <a:avLst/>
            </a:prstGeom>
          </p:spPr>
          <p:txBody>
            <a:bodyPr wrap="none">
              <a:spAutoFit/>
            </a:bodyPr>
            <a:lstStyle/>
            <a:p>
              <a:pPr lvl="0" fontAlgn="base">
                <a:spcBef>
                  <a:spcPct val="0"/>
                </a:spcBef>
                <a:spcAft>
                  <a:spcPct val="0"/>
                </a:spcAft>
                <a:defRPr/>
              </a:pPr>
              <a:r>
                <a:rPr lang="en-US" altLang="zh-CN" sz="900" dirty="0">
                  <a:solidFill>
                    <a:schemeClr val="tx1">
                      <a:lumMod val="65000"/>
                      <a:lumOff val="35000"/>
                    </a:schemeClr>
                  </a:solidFill>
                  <a:latin typeface="+mj-lt"/>
                  <a:ea typeface="汉仪旗黑-55S" panose="00020600040101010101" pitchFamily="18" charset="-122"/>
                  <a:sym typeface="汉仪旗黑-50S" panose="00020600040101010101" charset="-122"/>
                </a:rPr>
                <a:t>Paper Summary</a:t>
              </a:r>
              <a:endParaRPr lang="en-US" altLang="zh-CN" sz="900" dirty="0">
                <a:solidFill>
                  <a:schemeClr val="tx1">
                    <a:lumMod val="65000"/>
                    <a:lumOff val="35000"/>
                  </a:schemeClr>
                </a:solidFill>
                <a:latin typeface="+mj-lt"/>
                <a:ea typeface="汉仪旗黑-55S" panose="00020600040101010101" pitchFamily="18" charset="-122"/>
                <a:sym typeface="汉仪旗黑-50S" panose="00020600040101010101" charset="-122"/>
              </a:endParaRPr>
            </a:p>
          </p:txBody>
        </p:sp>
      </p:grpSp>
      <p:sp>
        <p:nvSpPr>
          <p:cNvPr id="27" name="矩形 26"/>
          <p:cNvSpPr/>
          <p:nvPr/>
        </p:nvSpPr>
        <p:spPr bwMode="auto">
          <a:xfrm>
            <a:off x="1006367" y="2110085"/>
            <a:ext cx="1569660" cy="923330"/>
          </a:xfrm>
          <a:prstGeom prst="rect">
            <a:avLst/>
          </a:prstGeom>
        </p:spPr>
        <p:txBody>
          <a:bodyPr wrap="none">
            <a:spAutoFit/>
          </a:bodyPr>
          <a:lstStyle/>
          <a:p>
            <a:pPr algn="ctr"/>
            <a:r>
              <a:rPr lang="zh-CN" altLang="en-US" sz="5400" b="1"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目录</a:t>
            </a:r>
            <a:endParaRPr lang="zh-CN" altLang="en-US" sz="5400" b="1"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36466" cy="5208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bwMode="auto">
          <a:xfrm>
            <a:off x="152321" y="163722"/>
            <a:ext cx="1107996" cy="276999"/>
          </a:xfrm>
          <a:prstGeom prst="rect">
            <a:avLst/>
          </a:prstGeom>
        </p:spPr>
        <p:txBody>
          <a:bodyPr wrap="none">
            <a:spAutoFit/>
          </a:bodyPr>
          <a:lstStyle/>
          <a:p>
            <a:r>
              <a:rPr lang="zh-CN" altLang="en-US" sz="1200" kern="100" dirty="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金陵科技学院</a:t>
            </a:r>
            <a:endParaRPr lang="zh-CN" altLang="en-US" sz="1200" kern="100" dirty="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grpSp>
        <p:nvGrpSpPr>
          <p:cNvPr id="28" name="组合 27"/>
          <p:cNvGrpSpPr/>
          <p:nvPr/>
        </p:nvGrpSpPr>
        <p:grpSpPr>
          <a:xfrm>
            <a:off x="1208267" y="1257300"/>
            <a:ext cx="2628900" cy="2628900"/>
            <a:chOff x="1208267" y="1432229"/>
            <a:chExt cx="2628900" cy="2628900"/>
          </a:xfrm>
        </p:grpSpPr>
        <p:sp>
          <p:nvSpPr>
            <p:cNvPr id="9" name="椭圆 8"/>
            <p:cNvSpPr/>
            <p:nvPr/>
          </p:nvSpPr>
          <p:spPr>
            <a:xfrm>
              <a:off x="1208267" y="1432229"/>
              <a:ext cx="2628900" cy="262890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a:off x="1389242" y="1613204"/>
              <a:ext cx="2266950" cy="2266950"/>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sp>
        <p:nvSpPr>
          <p:cNvPr id="29" name="矩形 28"/>
          <p:cNvSpPr/>
          <p:nvPr/>
        </p:nvSpPr>
        <p:spPr bwMode="auto">
          <a:xfrm>
            <a:off x="4072003" y="1778734"/>
            <a:ext cx="2976880" cy="768350"/>
          </a:xfrm>
          <a:prstGeom prst="rect">
            <a:avLst/>
          </a:prstGeom>
        </p:spPr>
        <p:txBody>
          <a:bodyPr wrap="none">
            <a:spAutoFit/>
          </a:bodyPr>
          <a:lstStyle/>
          <a:p>
            <a:r>
              <a:rPr lang="zh-CN" altLang="en-US" sz="44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背景与意义</a:t>
            </a:r>
            <a:endParaRPr lang="zh-CN" altLang="en-US" sz="44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0" name="矩形 29"/>
          <p:cNvSpPr/>
          <p:nvPr/>
        </p:nvSpPr>
        <p:spPr>
          <a:xfrm>
            <a:off x="4100139" y="2513771"/>
            <a:ext cx="4334706" cy="275590"/>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normalizeH="0" baseline="0" noProof="0">
                <a:ln>
                  <a:noFill/>
                </a:ln>
                <a:solidFill>
                  <a:schemeClr val="accent1"/>
                </a:solidFill>
                <a:effectLst/>
                <a:uLnTx/>
                <a:uFillTx/>
                <a:latin typeface="汉仪旗黑-50S" panose="00020600040101010101" charset="-122"/>
                <a:ea typeface="汉仪旗黑-55S" panose="00020600040101010101" pitchFamily="18" charset="-122"/>
                <a:cs typeface="+mn-cs"/>
                <a:sym typeface="汉仪旗黑-50S" panose="00020600040101010101" charset="-122"/>
              </a:rPr>
              <a:t>Background And Significance </a:t>
            </a:r>
            <a:endParaRPr kumimoji="0" lang="en-US" altLang="zh-CN" sz="1200" b="0" i="0" u="none" strike="noStrike" kern="1200" cap="none" normalizeH="0" baseline="0" noProof="0">
              <a:ln>
                <a:noFill/>
              </a:ln>
              <a:solidFill>
                <a:schemeClr val="accent1"/>
              </a:solidFill>
              <a:effectLst/>
              <a:uLnTx/>
              <a:uFillTx/>
              <a:latin typeface="汉仪旗黑-50S" panose="00020600040101010101" charset="-122"/>
              <a:ea typeface="汉仪旗黑-55S" panose="00020600040101010101" pitchFamily="18" charset="-122"/>
              <a:cs typeface="+mn-cs"/>
              <a:sym typeface="汉仪旗黑-50S" panose="00020600040101010101" charset="-122"/>
            </a:endParaRPr>
          </a:p>
        </p:txBody>
      </p:sp>
      <p:sp>
        <p:nvSpPr>
          <p:cNvPr id="31" name="矩形: 圆角 30"/>
          <p:cNvSpPr/>
          <p:nvPr/>
        </p:nvSpPr>
        <p:spPr>
          <a:xfrm>
            <a:off x="4168586" y="3100624"/>
            <a:ext cx="1152000" cy="2518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mj-ea"/>
                <a:ea typeface="+mj-ea"/>
                <a:sym typeface="汉仪旗黑-50S" panose="00020600040101010101" charset="-122"/>
              </a:rPr>
              <a:t>第一部分</a:t>
            </a:r>
            <a:endParaRPr lang="zh-CN" altLang="en-US" sz="1050" b="1" dirty="0">
              <a:solidFill>
                <a:schemeClr val="bg1"/>
              </a:solidFill>
              <a:latin typeface="+mj-ea"/>
              <a:ea typeface="+mj-ea"/>
              <a:sym typeface="汉仪旗黑-50S" panose="00020600040101010101" charset="-122"/>
            </a:endParaRPr>
          </a:p>
        </p:txBody>
      </p:sp>
      <p:sp>
        <p:nvSpPr>
          <p:cNvPr id="71" name="矩形 70"/>
          <p:cNvSpPr/>
          <p:nvPr/>
        </p:nvSpPr>
        <p:spPr bwMode="auto">
          <a:xfrm>
            <a:off x="1684988" y="1848475"/>
            <a:ext cx="1675459" cy="1446550"/>
          </a:xfrm>
          <a:prstGeom prst="rect">
            <a:avLst/>
          </a:prstGeom>
        </p:spPr>
        <p:txBody>
          <a:bodyPr wrap="none">
            <a:spAutoFit/>
          </a:bodyPr>
          <a:lstStyle/>
          <a:p>
            <a:pPr algn="ctr"/>
            <a:r>
              <a:rPr lang="en-US" altLang="zh-CN"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p:nvSpPr>
        <p:spPr bwMode="auto">
          <a:xfrm>
            <a:off x="862900" y="102156"/>
            <a:ext cx="640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accent1"/>
                </a:solidFill>
                <a:latin typeface="+mj-ea"/>
                <a:ea typeface="+mj-ea"/>
                <a:sym typeface="汉仪旗黑-50S" panose="00020600040101010101" charset="-122"/>
              </a:rPr>
              <a:t>背景</a:t>
            </a:r>
            <a:endParaRPr lang="zh-CN" altLang="en-US" sz="1800" dirty="0">
              <a:solidFill>
                <a:schemeClr val="accent1"/>
              </a:solidFill>
              <a:latin typeface="+mj-ea"/>
              <a:ea typeface="+mj-ea"/>
              <a:sym typeface="汉仪旗黑-50S" panose="00020600040101010101" charset="-122"/>
            </a:endParaRPr>
          </a:p>
        </p:txBody>
      </p:sp>
      <p:sp>
        <p:nvSpPr>
          <p:cNvPr id="4" name="矩形 3"/>
          <p:cNvSpPr/>
          <p:nvPr/>
        </p:nvSpPr>
        <p:spPr>
          <a:xfrm>
            <a:off x="879229" y="392584"/>
            <a:ext cx="822325" cy="229870"/>
          </a:xfrm>
          <a:prstGeom prst="rect">
            <a:avLst/>
          </a:prstGeom>
        </p:spPr>
        <p:txBody>
          <a:bodyPr wrap="none">
            <a:spAutoFit/>
          </a:bodyPr>
          <a:lstStyle/>
          <a:p>
            <a:pPr fontAlgn="base">
              <a:spcBef>
                <a:spcPct val="0"/>
              </a:spcBef>
              <a:spcAft>
                <a:spcPct val="0"/>
              </a:spcAft>
            </a:pPr>
            <a:r>
              <a:rPr lang="en-US" altLang="zh-CN" sz="900" dirty="0">
                <a:solidFill>
                  <a:schemeClr val="tx1">
                    <a:lumMod val="65000"/>
                    <a:lumOff val="35000"/>
                  </a:schemeClr>
                </a:solidFill>
                <a:latin typeface="+mj-lt"/>
                <a:ea typeface="汉仪旗黑-55S" panose="00020600040101010101" pitchFamily="18" charset="-122"/>
                <a:sym typeface="汉仪旗黑-50S" panose="00020600040101010101" charset="-122"/>
              </a:rPr>
              <a:t>Background</a:t>
            </a:r>
            <a:endParaRPr lang="en-US" altLang="zh-CN" sz="900" dirty="0">
              <a:solidFill>
                <a:schemeClr val="tx1">
                  <a:lumMod val="65000"/>
                  <a:lumOff val="35000"/>
                </a:schemeClr>
              </a:solidFill>
              <a:latin typeface="+mj-lt"/>
              <a:ea typeface="汉仪旗黑-55S" panose="00020600040101010101" pitchFamily="18" charset="-122"/>
              <a:sym typeface="汉仪旗黑-50S" panose="00020600040101010101" charset="-122"/>
            </a:endParaRPr>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6" name="矩形 5"/>
          <p:cNvSpPr/>
          <p:nvPr/>
        </p:nvSpPr>
        <p:spPr>
          <a:xfrm>
            <a:off x="0" y="3496432"/>
            <a:ext cx="9144000" cy="16475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7" name="椭圆 6"/>
          <p:cNvSpPr/>
          <p:nvPr/>
        </p:nvSpPr>
        <p:spPr>
          <a:xfrm>
            <a:off x="341646" y="1295850"/>
            <a:ext cx="2926080" cy="2926080"/>
          </a:xfrm>
          <a:prstGeom prst="ellipse">
            <a:avLst/>
          </a:prstGeom>
          <a:solidFill>
            <a:schemeClr val="bg1">
              <a:alpha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8" name="椭圆 7"/>
          <p:cNvSpPr/>
          <p:nvPr/>
        </p:nvSpPr>
        <p:spPr>
          <a:xfrm>
            <a:off x="3108960" y="1295850"/>
            <a:ext cx="2926080" cy="2926080"/>
          </a:xfrm>
          <a:prstGeom prst="ellipse">
            <a:avLst/>
          </a:prstGeom>
          <a:solidFill>
            <a:schemeClr val="bg1">
              <a:alpha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9" name="椭圆 8"/>
          <p:cNvSpPr/>
          <p:nvPr/>
        </p:nvSpPr>
        <p:spPr>
          <a:xfrm>
            <a:off x="5876274" y="1295850"/>
            <a:ext cx="2926080" cy="2926080"/>
          </a:xfrm>
          <a:prstGeom prst="ellipse">
            <a:avLst/>
          </a:prstGeom>
          <a:solidFill>
            <a:schemeClr val="bg1">
              <a:alpha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10" name="矩形 9"/>
          <p:cNvSpPr/>
          <p:nvPr/>
        </p:nvSpPr>
        <p:spPr>
          <a:xfrm>
            <a:off x="1301984" y="2251268"/>
            <a:ext cx="1005403" cy="338554"/>
          </a:xfrm>
          <a:prstGeom prst="rect">
            <a:avLst/>
          </a:prstGeom>
        </p:spPr>
        <p:txBody>
          <a:bodyPr wrap="none">
            <a:spAutoFit/>
          </a:bodyPr>
          <a:lstStyle/>
          <a:p>
            <a:pPr algn="ctr"/>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目标检测</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11" name="矩形 10"/>
          <p:cNvSpPr/>
          <p:nvPr/>
        </p:nvSpPr>
        <p:spPr>
          <a:xfrm>
            <a:off x="599989" y="2602540"/>
            <a:ext cx="2409395" cy="1841081"/>
          </a:xfrm>
          <a:prstGeom prst="rect">
            <a:avLst/>
          </a:prstGeom>
        </p:spPr>
        <p:txBody>
          <a:bodyPr wrap="square">
            <a:spAutoFit/>
          </a:bodyPr>
          <a:lstStyle/>
          <a:p>
            <a:pPr algn="just">
              <a:lnSpc>
                <a:spcPct val="150000"/>
              </a:lnSpc>
              <a:spcBef>
                <a:spcPts val="600"/>
              </a:spcBef>
            </a:pPr>
            <a:r>
              <a:rPr lang="zh-CN" altLang="en-US" sz="1000" dirty="0">
                <a:solidFill>
                  <a:schemeClr val="tx1">
                    <a:lumMod val="65000"/>
                    <a:lumOff val="35000"/>
                  </a:schemeClr>
                </a:solidFill>
                <a:latin typeface="+mn-ea"/>
                <a:sym typeface="汉仪旗黑-50S" panose="00020600040101010101" charset="-122"/>
              </a:rPr>
              <a:t>从 图 片 或 者 视 频 序 列 中， 将 目 标 以 及 背 景 信 息 进 行 区 别， 同 时 预 测 图 像 中存 在 的 目 标 定 位 信 息 和 其 对 应 类 别， 并 将 图 像 中 的 目 标 通 过 目 标 框 标 识 出 来。</a:t>
            </a:r>
            <a:endParaRPr lang="zh-CN" altLang="en-US" sz="1000" dirty="0">
              <a:solidFill>
                <a:schemeClr val="tx1">
                  <a:lumMod val="65000"/>
                  <a:lumOff val="35000"/>
                </a:schemeClr>
              </a:solidFill>
              <a:latin typeface="+mn-ea"/>
              <a:sym typeface="汉仪旗黑-50S" panose="00020600040101010101" charset="-122"/>
            </a:endParaRPr>
          </a:p>
          <a:p>
            <a:pPr algn="just">
              <a:lnSpc>
                <a:spcPct val="150000"/>
              </a:lnSpc>
              <a:spcBef>
                <a:spcPts val="600"/>
              </a:spcBef>
            </a:pPr>
            <a:r>
              <a:rPr lang="zh-CN" altLang="en-US" sz="1000" dirty="0">
                <a:solidFill>
                  <a:schemeClr val="tx1">
                    <a:lumMod val="65000"/>
                    <a:lumOff val="35000"/>
                  </a:schemeClr>
                </a:solidFill>
                <a:latin typeface="+mn-ea"/>
                <a:sym typeface="汉仪旗黑-50S" panose="00020600040101010101" charset="-122"/>
              </a:rPr>
              <a:t>。</a:t>
            </a:r>
            <a:endParaRPr lang="zh-CN" altLang="en-US" sz="1000" dirty="0">
              <a:solidFill>
                <a:schemeClr val="tx1">
                  <a:lumMod val="65000"/>
                  <a:lumOff val="35000"/>
                </a:schemeClr>
              </a:solidFill>
              <a:latin typeface="+mn-ea"/>
              <a:sym typeface="汉仪旗黑-50S" panose="00020600040101010101" charset="-122"/>
            </a:endParaRPr>
          </a:p>
          <a:p>
            <a:pPr algn="just">
              <a:lnSpc>
                <a:spcPct val="150000"/>
              </a:lnSpc>
              <a:spcBef>
                <a:spcPts val="600"/>
              </a:spcBef>
            </a:pPr>
            <a:endParaRPr lang="zh-CN" altLang="en-US" sz="1000" dirty="0">
              <a:solidFill>
                <a:schemeClr val="tx1">
                  <a:lumMod val="65000"/>
                  <a:lumOff val="35000"/>
                </a:schemeClr>
              </a:solidFill>
              <a:latin typeface="+mn-ea"/>
              <a:sym typeface="汉仪旗黑-50S" panose="00020600040101010101" charset="-122"/>
            </a:endParaRPr>
          </a:p>
        </p:txBody>
      </p:sp>
      <p:sp>
        <p:nvSpPr>
          <p:cNvPr id="16" name="矩形 15"/>
          <p:cNvSpPr/>
          <p:nvPr/>
        </p:nvSpPr>
        <p:spPr>
          <a:xfrm>
            <a:off x="4069298" y="2274714"/>
            <a:ext cx="1005403" cy="338554"/>
          </a:xfrm>
          <a:prstGeom prst="rect">
            <a:avLst/>
          </a:prstGeom>
        </p:spPr>
        <p:txBody>
          <a:bodyPr wrap="none">
            <a:spAutoFit/>
          </a:bodyPr>
          <a:lstStyle/>
          <a:p>
            <a:pPr algn="ctr"/>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目标跟踪</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17" name="矩形 16"/>
          <p:cNvSpPr/>
          <p:nvPr/>
        </p:nvSpPr>
        <p:spPr>
          <a:xfrm>
            <a:off x="3420400" y="2613268"/>
            <a:ext cx="2409395" cy="1225528"/>
          </a:xfrm>
          <a:prstGeom prst="rect">
            <a:avLst/>
          </a:prstGeom>
        </p:spPr>
        <p:txBody>
          <a:bodyPr wrap="square">
            <a:spAutoFit/>
          </a:bodyPr>
          <a:lstStyle/>
          <a:p>
            <a:pPr algn="just">
              <a:lnSpc>
                <a:spcPct val="150000"/>
              </a:lnSpc>
            </a:pPr>
            <a:r>
              <a:rPr lang="zh-CN" altLang="en-US" sz="1000" dirty="0">
                <a:solidFill>
                  <a:schemeClr val="tx1">
                    <a:lumMod val="65000"/>
                    <a:lumOff val="35000"/>
                  </a:schemeClr>
                </a:solidFill>
                <a:latin typeface="+mn-ea"/>
                <a:sym typeface="汉仪旗黑-50S" panose="00020600040101010101" charset="-122"/>
              </a:rPr>
              <a:t>在 视 频 序 列起 始 帧 中已  确 定 目标位 置 和 尺 寸 的 基 础 上， 提 取 目标特 征， 从 而能 预 测 此 目标 在 后 继 帧 中 的 位 置， 以 获 取目标运 动 轨 迹 信 息完成实时跟踪。</a:t>
            </a:r>
            <a:endParaRPr lang="zh-CN" altLang="en-US" sz="1000" dirty="0">
              <a:solidFill>
                <a:schemeClr val="tx1">
                  <a:lumMod val="65000"/>
                  <a:lumOff val="35000"/>
                </a:schemeClr>
              </a:solidFill>
              <a:latin typeface="+mn-ea"/>
              <a:sym typeface="汉仪旗黑-50S" panose="00020600040101010101" charset="-122"/>
            </a:endParaRPr>
          </a:p>
        </p:txBody>
      </p:sp>
      <p:sp>
        <p:nvSpPr>
          <p:cNvPr id="18" name="矩形 17"/>
          <p:cNvSpPr/>
          <p:nvPr/>
        </p:nvSpPr>
        <p:spPr>
          <a:xfrm>
            <a:off x="6836612" y="2233196"/>
            <a:ext cx="1005403" cy="338554"/>
          </a:xfrm>
          <a:prstGeom prst="rect">
            <a:avLst/>
          </a:prstGeom>
        </p:spPr>
        <p:txBody>
          <a:bodyPr wrap="non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存在难点</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19" name="矩形 18"/>
          <p:cNvSpPr/>
          <p:nvPr/>
        </p:nvSpPr>
        <p:spPr>
          <a:xfrm>
            <a:off x="6134617" y="2625986"/>
            <a:ext cx="2409395" cy="1225528"/>
          </a:xfrm>
          <a:prstGeom prst="rect">
            <a:avLst/>
          </a:prstGeom>
        </p:spPr>
        <p:txBody>
          <a:bodyPr wrap="square">
            <a:spAutoFit/>
          </a:bodyPr>
          <a:lstStyle/>
          <a:p>
            <a:pPr>
              <a:lnSpc>
                <a:spcPct val="150000"/>
              </a:lnSpc>
            </a:pPr>
            <a:r>
              <a:rPr lang="zh-CN" altLang="en-US" sz="1000" dirty="0">
                <a:solidFill>
                  <a:schemeClr val="tx1">
                    <a:lumMod val="65000"/>
                    <a:lumOff val="35000"/>
                  </a:schemeClr>
                </a:solidFill>
                <a:latin typeface="+mn-ea"/>
                <a:sym typeface="汉仪旗黑-50S" panose="00020600040101010101" charset="-122"/>
              </a:rPr>
              <a:t>目标检测算法效率不高，导致跟踪的实时性不高；</a:t>
            </a:r>
            <a:endParaRPr lang="en-US" altLang="zh-CN" sz="1000" dirty="0">
              <a:solidFill>
                <a:schemeClr val="tx1">
                  <a:lumMod val="65000"/>
                  <a:lumOff val="35000"/>
                </a:schemeClr>
              </a:solidFill>
              <a:latin typeface="+mn-ea"/>
              <a:sym typeface="汉仪旗黑-50S" panose="00020600040101010101" charset="-122"/>
            </a:endParaRPr>
          </a:p>
          <a:p>
            <a:pPr>
              <a:lnSpc>
                <a:spcPct val="150000"/>
              </a:lnSpc>
            </a:pPr>
            <a:r>
              <a:rPr lang="zh-CN" altLang="en-US" sz="1000" dirty="0">
                <a:solidFill>
                  <a:schemeClr val="tx1">
                    <a:lumMod val="65000"/>
                    <a:lumOff val="35000"/>
                  </a:schemeClr>
                </a:solidFill>
                <a:latin typeface="+mn-ea"/>
                <a:sym typeface="汉仪旗黑-50S" panose="00020600040101010101" charset="-122"/>
              </a:rPr>
              <a:t>不适应场景的复杂性，如目标相互遮挡、光线、天气变化，导致不能长期跟踪目标。</a:t>
            </a:r>
            <a:endParaRPr lang="zh-CN" altLang="en-US" sz="1000" dirty="0">
              <a:solidFill>
                <a:schemeClr val="tx1">
                  <a:lumMod val="65000"/>
                  <a:lumOff val="35000"/>
                </a:schemeClr>
              </a:solidFill>
              <a:latin typeface="+mn-ea"/>
              <a:sym typeface="汉仪旗黑-50S" panose="00020600040101010101" charset="-122"/>
            </a:endParaRPr>
          </a:p>
        </p:txBody>
      </p:sp>
      <p:pic>
        <p:nvPicPr>
          <p:cNvPr id="20" name="图片 8" descr="32313538383938393b32313538373837393bb9a4d7f7cad6b2e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123921" y="1735291"/>
            <a:ext cx="430787" cy="430787"/>
          </a:xfrm>
          <a:prstGeom prst="rect">
            <a:avLst/>
          </a:prstGeom>
        </p:spPr>
      </p:pic>
      <p:pic>
        <p:nvPicPr>
          <p:cNvPr id="21" name="图片 11" descr="32313538383938393b32313538373838323bcec4bcfebcd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89293" y="1712147"/>
            <a:ext cx="430787" cy="430787"/>
          </a:xfrm>
          <a:prstGeom prst="rect">
            <a:avLst/>
          </a:prstGeom>
        </p:spPr>
      </p:pic>
      <p:pic>
        <p:nvPicPr>
          <p:cNvPr id="22" name="图片 13" descr="32313538383938393b32313538373838343bb2e9d5d2b7a8b9e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6607" y="1712147"/>
            <a:ext cx="430787" cy="430787"/>
          </a:xfrm>
          <a:prstGeom prst="rect">
            <a:avLst/>
          </a:prstGeom>
        </p:spPr>
      </p:pic>
      <p:cxnSp>
        <p:nvCxnSpPr>
          <p:cNvPr id="23" name="直接连接符 22"/>
          <p:cNvCxnSpPr/>
          <p:nvPr/>
        </p:nvCxnSpPr>
        <p:spPr>
          <a:xfrm>
            <a:off x="1011005" y="2627181"/>
            <a:ext cx="149922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822387" y="2627181"/>
            <a:ext cx="149922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06357" y="2627181"/>
            <a:ext cx="149922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0000"/>
            <a:lum/>
          </a:blip>
          <a:srcRect/>
          <a:stretch>
            <a:fillRect/>
          </a:stretch>
        </a:blipFill>
        <a:effectLst/>
      </p:bgPr>
    </p:bg>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p:nvSpPr>
        <p:spPr bwMode="auto">
          <a:xfrm>
            <a:off x="862900" y="102156"/>
            <a:ext cx="6400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accent1"/>
                </a:solidFill>
                <a:latin typeface="+mj-ea"/>
                <a:ea typeface="+mj-ea"/>
                <a:sym typeface="汉仪旗黑-50S" panose="00020600040101010101" charset="-122"/>
              </a:rPr>
              <a:t>意义</a:t>
            </a:r>
            <a:endParaRPr lang="zh-CN" altLang="en-US" sz="1800" dirty="0">
              <a:solidFill>
                <a:schemeClr val="accent1"/>
              </a:solidFill>
              <a:latin typeface="+mj-ea"/>
              <a:ea typeface="+mj-ea"/>
              <a:sym typeface="汉仪旗黑-50S" panose="00020600040101010101" charset="-122"/>
            </a:endParaRPr>
          </a:p>
        </p:txBody>
      </p:sp>
      <p:sp>
        <p:nvSpPr>
          <p:cNvPr id="4" name="矩形 3"/>
          <p:cNvSpPr/>
          <p:nvPr/>
        </p:nvSpPr>
        <p:spPr>
          <a:xfrm>
            <a:off x="879229" y="392584"/>
            <a:ext cx="855980" cy="229870"/>
          </a:xfrm>
          <a:prstGeom prst="rect">
            <a:avLst/>
          </a:prstGeom>
        </p:spPr>
        <p:txBody>
          <a:bodyPr wrap="none">
            <a:spAutoFit/>
          </a:bodyPr>
          <a:lstStyle/>
          <a:p>
            <a:pPr fontAlgn="base">
              <a:spcBef>
                <a:spcPct val="0"/>
              </a:spcBef>
              <a:spcAft>
                <a:spcPct val="0"/>
              </a:spcAft>
            </a:pPr>
            <a:r>
              <a:rPr lang="en-US" altLang="zh-CN" sz="900" dirty="0">
                <a:solidFill>
                  <a:schemeClr val="tx1">
                    <a:lumMod val="65000"/>
                    <a:lumOff val="35000"/>
                  </a:schemeClr>
                </a:solidFill>
                <a:latin typeface="+mj-lt"/>
                <a:ea typeface="汉仪旗黑-55S" panose="00020600040101010101" pitchFamily="18" charset="-122"/>
                <a:sym typeface="汉仪旗黑-50S" panose="00020600040101010101" charset="-122"/>
              </a:rPr>
              <a:t>Significance </a:t>
            </a:r>
            <a:endParaRPr lang="en-US" altLang="zh-CN" sz="900" dirty="0">
              <a:solidFill>
                <a:schemeClr val="tx1">
                  <a:lumMod val="65000"/>
                  <a:lumOff val="35000"/>
                </a:schemeClr>
              </a:solidFill>
              <a:latin typeface="+mj-lt"/>
              <a:ea typeface="汉仪旗黑-55S" panose="00020600040101010101" pitchFamily="18" charset="-122"/>
              <a:sym typeface="汉仪旗黑-50S" panose="00020600040101010101" charset="-122"/>
            </a:endParaRPr>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20" name="矩形: 圆角 19"/>
          <p:cNvSpPr/>
          <p:nvPr/>
        </p:nvSpPr>
        <p:spPr>
          <a:xfrm>
            <a:off x="494110" y="659958"/>
            <a:ext cx="2569130" cy="3058881"/>
          </a:xfrm>
          <a:prstGeom prst="roundRect">
            <a:avLst>
              <a:gd name="adj" fmla="val 2547"/>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1" name="矩形: 圆角 20"/>
          <p:cNvSpPr/>
          <p:nvPr/>
        </p:nvSpPr>
        <p:spPr>
          <a:xfrm>
            <a:off x="3287435" y="659959"/>
            <a:ext cx="2569130" cy="3058879"/>
          </a:xfrm>
          <a:prstGeom prst="roundRect">
            <a:avLst>
              <a:gd name="adj" fmla="val 2369"/>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22" name="矩形: 圆角 21"/>
          <p:cNvSpPr/>
          <p:nvPr/>
        </p:nvSpPr>
        <p:spPr>
          <a:xfrm>
            <a:off x="6080760" y="659959"/>
            <a:ext cx="2569130" cy="3058878"/>
          </a:xfrm>
          <a:prstGeom prst="roundRect">
            <a:avLst>
              <a:gd name="adj" fmla="val 2013"/>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endParaRPr>
          </a:p>
        </p:txBody>
      </p:sp>
      <p:sp>
        <p:nvSpPr>
          <p:cNvPr id="23" name="矩形 22"/>
          <p:cNvSpPr/>
          <p:nvPr/>
        </p:nvSpPr>
        <p:spPr>
          <a:xfrm>
            <a:off x="841793" y="2597327"/>
            <a:ext cx="1873765" cy="1040862"/>
          </a:xfrm>
          <a:prstGeom prst="rect">
            <a:avLst/>
          </a:prstGeom>
        </p:spPr>
        <p:txBody>
          <a:bodyPr wrap="square">
            <a:spAutoFit/>
          </a:bodyPr>
          <a:lstStyle/>
          <a:p>
            <a:pPr algn="just">
              <a:lnSpc>
                <a:spcPct val="150000"/>
              </a:lnSpc>
            </a:pPr>
            <a:r>
              <a:rPr lang="zh-CN" altLang="en-US" sz="1050" kern="0" dirty="0">
                <a:solidFill>
                  <a:schemeClr val="bg1"/>
                </a:solidFill>
                <a:latin typeface="汉仪旗黑-50S" panose="00020600040101010101" charset="-122"/>
                <a:sym typeface="汉仪旗黑-50S" panose="00020600040101010101" charset="-122"/>
              </a:rPr>
              <a:t>对运动的车、行人、其他动物的运动进行跟踪，对它们在未来的位置、速度等信息作出预判。</a:t>
            </a:r>
            <a:endParaRPr lang="zh-CN" altLang="en-US" sz="1050" kern="0" dirty="0">
              <a:solidFill>
                <a:schemeClr val="bg1"/>
              </a:solidFill>
              <a:latin typeface="汉仪旗黑-50S" panose="00020600040101010101" charset="-122"/>
              <a:sym typeface="汉仪旗黑-50S" panose="00020600040101010101" charset="-122"/>
            </a:endParaRPr>
          </a:p>
        </p:txBody>
      </p:sp>
      <p:sp>
        <p:nvSpPr>
          <p:cNvPr id="24" name="矩形 23"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1109261" y="224651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bg1"/>
                </a:solidFill>
                <a:latin typeface="+mj-ea"/>
                <a:ea typeface="+mj-ea"/>
                <a:sym typeface="汉仪旗黑-50S" panose="00020600040101010101" charset="-122"/>
              </a:rPr>
              <a:t>自动驾驶</a:t>
            </a:r>
            <a:endParaRPr lang="zh-CN" altLang="en-US" sz="1800" dirty="0">
              <a:solidFill>
                <a:schemeClr val="bg1"/>
              </a:solidFill>
              <a:latin typeface="+mj-ea"/>
              <a:ea typeface="+mj-ea"/>
              <a:sym typeface="汉仪旗黑-50S" panose="00020600040101010101" charset="-122"/>
            </a:endParaRPr>
          </a:p>
        </p:txBody>
      </p:sp>
      <p:cxnSp>
        <p:nvCxnSpPr>
          <p:cNvPr id="13" name="直接连接符 12"/>
          <p:cNvCxnSpPr/>
          <p:nvPr/>
        </p:nvCxnSpPr>
        <p:spPr>
          <a:xfrm>
            <a:off x="1641906" y="4345354"/>
            <a:ext cx="27353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635118" y="2611188"/>
            <a:ext cx="1873765" cy="798488"/>
          </a:xfrm>
          <a:prstGeom prst="rect">
            <a:avLst/>
          </a:prstGeom>
        </p:spPr>
        <p:txBody>
          <a:bodyPr wrap="square">
            <a:spAutoFit/>
          </a:bodyPr>
          <a:lstStyle/>
          <a:p>
            <a:pPr algn="just">
              <a:lnSpc>
                <a:spcPct val="150000"/>
              </a:lnSpc>
            </a:pPr>
            <a:r>
              <a:rPr lang="zh-CN" altLang="en-US" sz="1050" kern="0" dirty="0">
                <a:solidFill>
                  <a:schemeClr val="bg1"/>
                </a:solidFill>
                <a:latin typeface="汉仪旗黑-50S" panose="00020600040101010101" charset="-122"/>
                <a:sym typeface="汉仪旗黑-50S" panose="00020600040101010101" charset="-122"/>
              </a:rPr>
              <a:t>根据摄像头捕捉到的人物动作和轨迹，实现人机交互的目的。</a:t>
            </a:r>
            <a:endParaRPr lang="zh-CN" altLang="en-US" sz="1050" kern="0" dirty="0">
              <a:solidFill>
                <a:schemeClr val="bg1"/>
              </a:solidFill>
              <a:latin typeface="汉仪旗黑-50S" panose="00020600040101010101" charset="-122"/>
              <a:sym typeface="汉仪旗黑-50S" panose="00020600040101010101" charset="-122"/>
            </a:endParaRPr>
          </a:p>
        </p:txBody>
      </p:sp>
      <p:sp>
        <p:nvSpPr>
          <p:cNvPr id="27" name="矩形 26"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3902586" y="2260375"/>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bg1"/>
                </a:solidFill>
                <a:latin typeface="+mj-ea"/>
                <a:ea typeface="+mj-ea"/>
                <a:sym typeface="汉仪旗黑-50S" panose="00020600040101010101" charset="-122"/>
              </a:rPr>
              <a:t>虚拟现实</a:t>
            </a:r>
            <a:endParaRPr lang="zh-CN" altLang="en-US" sz="1800" dirty="0">
              <a:solidFill>
                <a:schemeClr val="bg1"/>
              </a:solidFill>
              <a:latin typeface="+mj-ea"/>
              <a:ea typeface="+mj-ea"/>
              <a:sym typeface="汉仪旗黑-50S" panose="00020600040101010101" charset="-122"/>
            </a:endParaRPr>
          </a:p>
        </p:txBody>
      </p:sp>
      <p:cxnSp>
        <p:nvCxnSpPr>
          <p:cNvPr id="28" name="直接连接符 27"/>
          <p:cNvCxnSpPr/>
          <p:nvPr/>
        </p:nvCxnSpPr>
        <p:spPr>
          <a:xfrm>
            <a:off x="4435231" y="4345354"/>
            <a:ext cx="27353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428443" y="2596440"/>
            <a:ext cx="1873765" cy="1040862"/>
          </a:xfrm>
          <a:prstGeom prst="rect">
            <a:avLst/>
          </a:prstGeom>
        </p:spPr>
        <p:txBody>
          <a:bodyPr wrap="square">
            <a:spAutoFit/>
          </a:bodyPr>
          <a:lstStyle/>
          <a:p>
            <a:pPr algn="just">
              <a:lnSpc>
                <a:spcPct val="150000"/>
              </a:lnSpc>
            </a:pPr>
            <a:r>
              <a:rPr lang="zh-CN" altLang="en-US" sz="1050" kern="0" dirty="0">
                <a:solidFill>
                  <a:schemeClr val="bg1"/>
                </a:solidFill>
                <a:latin typeface="汉仪旗黑-50S" panose="00020600040101010101" charset="-122"/>
                <a:sym typeface="汉仪旗黑-50S" panose="00020600040101010101" charset="-122"/>
              </a:rPr>
              <a:t>在部署的监控系统环境下，利用安防巡逻机器人对行人进行定位、跟踪以及目标身</a:t>
            </a:r>
            <a:endParaRPr lang="zh-CN" altLang="en-US" sz="1050" kern="0" dirty="0">
              <a:solidFill>
                <a:schemeClr val="bg1"/>
              </a:solidFill>
              <a:latin typeface="汉仪旗黑-50S" panose="00020600040101010101" charset="-122"/>
              <a:sym typeface="汉仪旗黑-50S" panose="00020600040101010101" charset="-122"/>
            </a:endParaRPr>
          </a:p>
          <a:p>
            <a:pPr algn="just">
              <a:lnSpc>
                <a:spcPct val="150000"/>
              </a:lnSpc>
            </a:pPr>
            <a:r>
              <a:rPr lang="zh-CN" altLang="en-US" sz="1050" kern="0" dirty="0">
                <a:solidFill>
                  <a:schemeClr val="bg1"/>
                </a:solidFill>
                <a:latin typeface="汉仪旗黑-50S" panose="00020600040101010101" charset="-122"/>
                <a:sym typeface="汉仪旗黑-50S" panose="00020600040101010101" charset="-122"/>
              </a:rPr>
              <a:t>份的识别。</a:t>
            </a:r>
            <a:endParaRPr lang="zh-CN" altLang="en-US" sz="1050" kern="0" dirty="0">
              <a:solidFill>
                <a:schemeClr val="bg1"/>
              </a:solidFill>
              <a:latin typeface="汉仪旗黑-50S" panose="00020600040101010101" charset="-122"/>
              <a:sym typeface="汉仪旗黑-50S" panose="00020600040101010101" charset="-122"/>
            </a:endParaRPr>
          </a:p>
        </p:txBody>
      </p:sp>
      <p:sp>
        <p:nvSpPr>
          <p:cNvPr id="30" name="矩形 29" descr="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
          <p:cNvSpPr/>
          <p:nvPr/>
        </p:nvSpPr>
        <p:spPr bwMode="auto">
          <a:xfrm>
            <a:off x="6695911" y="2259483"/>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bg1"/>
                </a:solidFill>
                <a:latin typeface="+mj-ea"/>
                <a:ea typeface="+mj-ea"/>
                <a:sym typeface="汉仪旗黑-50S" panose="00020600040101010101" charset="-122"/>
              </a:rPr>
              <a:t>智能安防</a:t>
            </a:r>
            <a:endParaRPr lang="zh-CN" altLang="en-US" sz="1800" dirty="0">
              <a:solidFill>
                <a:schemeClr val="bg1"/>
              </a:solidFill>
              <a:latin typeface="+mj-ea"/>
              <a:ea typeface="+mj-ea"/>
              <a:sym typeface="汉仪旗黑-50S" panose="00020600040101010101" charset="-122"/>
            </a:endParaRPr>
          </a:p>
        </p:txBody>
      </p:sp>
      <p:cxnSp>
        <p:nvCxnSpPr>
          <p:cNvPr id="31" name="直接连接符 30"/>
          <p:cNvCxnSpPr/>
          <p:nvPr/>
        </p:nvCxnSpPr>
        <p:spPr>
          <a:xfrm>
            <a:off x="7228556" y="4337539"/>
            <a:ext cx="27353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585524" y="677094"/>
            <a:ext cx="2386302" cy="1532878"/>
          </a:xfrm>
          <a:prstGeom prst="rect">
            <a:avLst/>
          </a:prstGeom>
        </p:spPr>
      </p:pic>
      <p:pic>
        <p:nvPicPr>
          <p:cNvPr id="19"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378954" y="659959"/>
            <a:ext cx="2377610" cy="1550013"/>
          </a:xfrm>
          <a:prstGeom prst="rect">
            <a:avLst/>
          </a:prstGeom>
        </p:spPr>
      </p:pic>
      <p:pic>
        <p:nvPicPr>
          <p:cNvPr id="25" name="图片 13"/>
          <p:cNvPicPr>
            <a:picLocks noChangeAspect="1"/>
          </p:cNvPicPr>
          <p:nvPr/>
        </p:nvPicPr>
        <p:blipFill rotWithShape="1">
          <a:blip r:embed="rId4" cstate="print">
            <a:extLst>
              <a:ext uri="{28A0092B-C50C-407E-A947-70E740481C1C}">
                <a14:useLocalDpi xmlns:a14="http://schemas.microsoft.com/office/drawing/2010/main" val="0"/>
              </a:ext>
            </a:extLst>
          </a:blip>
          <a:srcRect t="20473"/>
          <a:stretch>
            <a:fillRect/>
          </a:stretch>
        </p:blipFill>
        <p:spPr>
          <a:xfrm>
            <a:off x="6176520" y="659955"/>
            <a:ext cx="2377610" cy="1499623"/>
          </a:xfrm>
          <a:prstGeom prst="rect">
            <a:avLst/>
          </a:prstGeom>
        </p:spPr>
      </p:pic>
      <p:sp>
        <p:nvSpPr>
          <p:cNvPr id="11" name="文本框 10"/>
          <p:cNvSpPr txBox="1"/>
          <p:nvPr/>
        </p:nvSpPr>
        <p:spPr>
          <a:xfrm>
            <a:off x="836250" y="3718841"/>
            <a:ext cx="7465957" cy="998928"/>
          </a:xfrm>
          <a:prstGeom prst="rect">
            <a:avLst/>
          </a:prstGeom>
          <a:noFill/>
        </p:spPr>
        <p:txBody>
          <a:bodyPr wrap="square">
            <a:spAutoFit/>
          </a:bodyPr>
          <a:lstStyle/>
          <a:p>
            <a:pPr algn="just">
              <a:lnSpc>
                <a:spcPct val="150000"/>
              </a:lnSpc>
            </a:pPr>
            <a:r>
              <a:rPr lang="zh-CN" altLang="en-US" b="1" dirty="0">
                <a:highlight>
                  <a:srgbClr val="FFFFFF"/>
                </a:highlight>
              </a:rPr>
              <a:t>多目标跟踪在各个领域都有着广泛的用途，使其研究具有非常重要的现实意义。研究多目标跟踪并解决多目标跟踪难点，将变得很有意义。虽然多目标跟踪算法大多处于实验室阶段，但是在不久的将来，多目标跟踪将会一展宏图，为国家工业化发展添砖加瓦。</a:t>
            </a:r>
            <a:endParaRPr lang="zh-CN" altLang="en-US" b="1" dirty="0">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p:nvSpPr>
        <p:spPr bwMode="auto">
          <a:xfrm>
            <a:off x="862900" y="102156"/>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accent1"/>
                </a:solidFill>
                <a:latin typeface="+mj-ea"/>
                <a:ea typeface="+mj-ea"/>
                <a:sym typeface="汉仪旗黑-50S" panose="00020600040101010101" charset="-122"/>
              </a:rPr>
              <a:t>国内外研究现状分析</a:t>
            </a:r>
            <a:endParaRPr lang="zh-CN" altLang="en-US" sz="1800" dirty="0">
              <a:solidFill>
                <a:schemeClr val="accent1"/>
              </a:solidFill>
              <a:latin typeface="+mj-ea"/>
              <a:ea typeface="+mj-ea"/>
              <a:sym typeface="汉仪旗黑-50S" panose="00020600040101010101" charset="-122"/>
            </a:endParaRPr>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01</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grpSp>
        <p:nvGrpSpPr>
          <p:cNvPr id="6" name="组合 5"/>
          <p:cNvGrpSpPr/>
          <p:nvPr/>
        </p:nvGrpSpPr>
        <p:grpSpPr>
          <a:xfrm>
            <a:off x="642166" y="1293293"/>
            <a:ext cx="7859667" cy="3222777"/>
            <a:chOff x="846671" y="1473048"/>
            <a:chExt cx="7450659" cy="2849618"/>
          </a:xfrm>
        </p:grpSpPr>
        <p:sp>
          <p:nvSpPr>
            <p:cNvPr id="18" name="矩形: 圆角 17"/>
            <p:cNvSpPr/>
            <p:nvPr/>
          </p:nvSpPr>
          <p:spPr>
            <a:xfrm>
              <a:off x="846671" y="1473048"/>
              <a:ext cx="3499945" cy="2849618"/>
            </a:xfrm>
            <a:prstGeom prst="roundRect">
              <a:avLst>
                <a:gd name="adj" fmla="val 3425"/>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圆角 18"/>
            <p:cNvSpPr/>
            <p:nvPr/>
          </p:nvSpPr>
          <p:spPr>
            <a:xfrm>
              <a:off x="4797385" y="1473048"/>
              <a:ext cx="3499945" cy="2849618"/>
            </a:xfrm>
            <a:prstGeom prst="roundRect">
              <a:avLst>
                <a:gd name="adj" fmla="val 3425"/>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 name="组合 8"/>
          <p:cNvGrpSpPr/>
          <p:nvPr/>
        </p:nvGrpSpPr>
        <p:grpSpPr>
          <a:xfrm>
            <a:off x="816481" y="1198792"/>
            <a:ext cx="601530" cy="660786"/>
            <a:chOff x="816481" y="1198792"/>
            <a:chExt cx="601530" cy="660786"/>
          </a:xfrm>
        </p:grpSpPr>
        <p:sp>
          <p:nvSpPr>
            <p:cNvPr id="25" name="任意多边形: 形状 24"/>
            <p:cNvSpPr/>
            <p:nvPr/>
          </p:nvSpPr>
          <p:spPr>
            <a:xfrm>
              <a:off x="816481" y="1199620"/>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直角三角形 7"/>
            <p:cNvSpPr/>
            <p:nvPr/>
          </p:nvSpPr>
          <p:spPr>
            <a:xfrm>
              <a:off x="1370612" y="1198792"/>
              <a:ext cx="47399" cy="9282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5016189" y="1192260"/>
            <a:ext cx="601530" cy="660786"/>
            <a:chOff x="816481" y="1198792"/>
            <a:chExt cx="601530" cy="660786"/>
          </a:xfrm>
        </p:grpSpPr>
        <p:sp>
          <p:nvSpPr>
            <p:cNvPr id="33" name="任意多边形: 形状 32"/>
            <p:cNvSpPr/>
            <p:nvPr/>
          </p:nvSpPr>
          <p:spPr>
            <a:xfrm>
              <a:off x="816481" y="1199620"/>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直角三角形 33"/>
            <p:cNvSpPr/>
            <p:nvPr/>
          </p:nvSpPr>
          <p:spPr>
            <a:xfrm>
              <a:off x="1370612" y="1198792"/>
              <a:ext cx="47399" cy="9282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p:cNvSpPr/>
          <p:nvPr/>
        </p:nvSpPr>
        <p:spPr>
          <a:xfrm>
            <a:off x="1354379" y="1463986"/>
            <a:ext cx="2852063" cy="338554"/>
          </a:xfrm>
          <a:prstGeom prst="rect">
            <a:avLst/>
          </a:prstGeom>
        </p:spPr>
        <p:txBody>
          <a:bodyPr wrap="none">
            <a:spAutoFit/>
          </a:bodyPr>
          <a:lstStyle/>
          <a:p>
            <a:pPr algn="ctr"/>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目标检测国内外研究现状分析</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7" name="矩形 36"/>
          <p:cNvSpPr/>
          <p:nvPr/>
        </p:nvSpPr>
        <p:spPr>
          <a:xfrm>
            <a:off x="5515127" y="1487099"/>
            <a:ext cx="2852063" cy="338554"/>
          </a:xfrm>
          <a:prstGeom prst="rect">
            <a:avLst/>
          </a:prstGeom>
        </p:spPr>
        <p:txBody>
          <a:bodyPr wrap="none">
            <a:spAutoFit/>
          </a:bodyPr>
          <a:lstStyle/>
          <a:p>
            <a:pPr algn="ctr"/>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目标跟踪国内外研究现状分析</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grpSp>
        <p:nvGrpSpPr>
          <p:cNvPr id="15" name="组合 14"/>
          <p:cNvGrpSpPr/>
          <p:nvPr/>
        </p:nvGrpSpPr>
        <p:grpSpPr>
          <a:xfrm>
            <a:off x="743680" y="2084056"/>
            <a:ext cx="3527874" cy="2098859"/>
            <a:chOff x="795931" y="2097119"/>
            <a:chExt cx="3527874" cy="2299897"/>
          </a:xfrm>
        </p:grpSpPr>
        <p:sp>
          <p:nvSpPr>
            <p:cNvPr id="36" name="矩形 35"/>
            <p:cNvSpPr/>
            <p:nvPr/>
          </p:nvSpPr>
          <p:spPr>
            <a:xfrm>
              <a:off x="795931" y="2097119"/>
              <a:ext cx="3527874" cy="608257"/>
            </a:xfrm>
            <a:prstGeom prst="rect">
              <a:avLst/>
            </a:prstGeom>
          </p:spPr>
          <p:txBody>
            <a:bodyPr wrap="square">
              <a:spAutoFit/>
            </a:bodyPr>
            <a:lstStyle/>
            <a:p>
              <a:pPr>
                <a:lnSpc>
                  <a:spcPct val="150000"/>
                </a:lnSpc>
                <a:spcBef>
                  <a:spcPts val="600"/>
                </a:spcBef>
              </a:pPr>
              <a:r>
                <a:rPr lang="zh-CN" altLang="en-US" sz="1050" dirty="0">
                  <a:solidFill>
                    <a:schemeClr val="tx1">
                      <a:lumMod val="65000"/>
                      <a:lumOff val="35000"/>
                    </a:schemeClr>
                  </a:solidFill>
                  <a:latin typeface="+mn-ea"/>
                  <a:sym typeface="汉仪旗黑-50S" panose="00020600040101010101" charset="-122"/>
                </a:rPr>
                <a:t>传统方法：帧差法、背景减除法、光流法等，这些方法在简单场景下表现良好</a:t>
              </a:r>
              <a:r>
                <a:rPr lang="en-US" altLang="zh-CN" sz="1050" dirty="0">
                  <a:solidFill>
                    <a:schemeClr val="tx1">
                      <a:lumMod val="65000"/>
                      <a:lumOff val="35000"/>
                    </a:schemeClr>
                  </a:solidFill>
                  <a:latin typeface="+mn-ea"/>
                  <a:sym typeface="汉仪旗黑-50S" panose="00020600040101010101" charset="-122"/>
                </a:rPr>
                <a:t>,</a:t>
              </a:r>
              <a:r>
                <a:rPr lang="zh-CN" altLang="en-US" sz="1050" dirty="0">
                  <a:solidFill>
                    <a:schemeClr val="tx1">
                      <a:lumMod val="65000"/>
                      <a:lumOff val="35000"/>
                    </a:schemeClr>
                  </a:solidFill>
                  <a:latin typeface="+mn-ea"/>
                  <a:sym typeface="汉仪旗黑-50S" panose="00020600040101010101" charset="-122"/>
                </a:rPr>
                <a:t>但在复杂环境中准确性较低。</a:t>
              </a:r>
              <a:endParaRPr lang="zh-CN" altLang="en-US" sz="1050" dirty="0">
                <a:solidFill>
                  <a:schemeClr val="tx1">
                    <a:lumMod val="65000"/>
                    <a:lumOff val="35000"/>
                  </a:schemeClr>
                </a:solidFill>
                <a:latin typeface="+mn-ea"/>
                <a:sym typeface="汉仪旗黑-50S" panose="00020600040101010101" charset="-122"/>
              </a:endParaRPr>
            </a:p>
          </p:txBody>
        </p:sp>
        <p:cxnSp>
          <p:nvCxnSpPr>
            <p:cNvPr id="14" name="直接连接符 13"/>
            <p:cNvCxnSpPr/>
            <p:nvPr/>
          </p:nvCxnSpPr>
          <p:spPr>
            <a:xfrm>
              <a:off x="894354" y="2797573"/>
              <a:ext cx="333102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95931" y="2942939"/>
              <a:ext cx="3527874" cy="608257"/>
            </a:xfrm>
            <a:prstGeom prst="rect">
              <a:avLst/>
            </a:prstGeom>
          </p:spPr>
          <p:txBody>
            <a:bodyPr wrap="square">
              <a:spAutoFit/>
            </a:bodyPr>
            <a:lstStyle/>
            <a:p>
              <a:pPr>
                <a:lnSpc>
                  <a:spcPct val="150000"/>
                </a:lnSpc>
                <a:spcBef>
                  <a:spcPts val="600"/>
                </a:spcBef>
              </a:pPr>
              <a:r>
                <a:rPr lang="zh-CN" altLang="en-US" sz="1050" dirty="0">
                  <a:solidFill>
                    <a:schemeClr val="tx1">
                      <a:lumMod val="65000"/>
                      <a:lumOff val="35000"/>
                    </a:schemeClr>
                  </a:solidFill>
                  <a:latin typeface="+mn-ea"/>
                  <a:sym typeface="汉仪旗黑-50S" panose="00020600040101010101" charset="-122"/>
                </a:rPr>
                <a:t>深度学习方法：</a:t>
              </a:r>
              <a:r>
                <a:rPr lang="en-US" altLang="zh-CN" sz="1050" dirty="0">
                  <a:solidFill>
                    <a:schemeClr val="tx1">
                      <a:lumMod val="65000"/>
                      <a:lumOff val="35000"/>
                    </a:schemeClr>
                  </a:solidFill>
                  <a:latin typeface="+mn-ea"/>
                  <a:sym typeface="汉仪旗黑-50S" panose="00020600040101010101" charset="-122"/>
                </a:rPr>
                <a:t>R-CNN</a:t>
              </a:r>
              <a:r>
                <a:rPr lang="zh-CN" altLang="en-US" sz="1050" dirty="0">
                  <a:solidFill>
                    <a:schemeClr val="tx1">
                      <a:lumMod val="65000"/>
                      <a:lumOff val="35000"/>
                    </a:schemeClr>
                  </a:solidFill>
                  <a:latin typeface="+mn-ea"/>
                  <a:sym typeface="汉仪旗黑-50S" panose="00020600040101010101" charset="-122"/>
                </a:rPr>
                <a:t>、</a:t>
              </a:r>
              <a:r>
                <a:rPr lang="en-US" altLang="zh-CN" sz="1050" dirty="0">
                  <a:solidFill>
                    <a:schemeClr val="tx1">
                      <a:lumMod val="65000"/>
                      <a:lumOff val="35000"/>
                    </a:schemeClr>
                  </a:solidFill>
                  <a:latin typeface="+mn-ea"/>
                  <a:sym typeface="汉仪旗黑-50S" panose="00020600040101010101" charset="-122"/>
                </a:rPr>
                <a:t>Fast R-CNN</a:t>
              </a:r>
              <a:r>
                <a:rPr lang="zh-CN" altLang="en-US" sz="1050" dirty="0">
                  <a:solidFill>
                    <a:schemeClr val="tx1">
                      <a:lumMod val="65000"/>
                      <a:lumOff val="35000"/>
                    </a:schemeClr>
                  </a:solidFill>
                  <a:latin typeface="+mn-ea"/>
                  <a:sym typeface="汉仪旗黑-50S" panose="00020600040101010101" charset="-122"/>
                </a:rPr>
                <a:t>、</a:t>
              </a:r>
              <a:r>
                <a:rPr lang="en-US" altLang="zh-CN" sz="1050" dirty="0">
                  <a:solidFill>
                    <a:schemeClr val="tx1">
                      <a:lumMod val="65000"/>
                      <a:lumOff val="35000"/>
                    </a:schemeClr>
                  </a:solidFill>
                  <a:latin typeface="+mn-ea"/>
                  <a:sym typeface="汉仪旗黑-50S" panose="00020600040101010101" charset="-122"/>
                </a:rPr>
                <a:t>Faster R-CNN</a:t>
              </a:r>
              <a:r>
                <a:rPr lang="zh-CN" altLang="en-US" sz="1050" dirty="0">
                  <a:solidFill>
                    <a:schemeClr val="tx1">
                      <a:lumMod val="65000"/>
                      <a:lumOff val="35000"/>
                    </a:schemeClr>
                  </a:solidFill>
                  <a:latin typeface="+mn-ea"/>
                  <a:sym typeface="汉仪旗黑-50S" panose="00020600040101010101" charset="-122"/>
                </a:rPr>
                <a:t>、</a:t>
              </a:r>
              <a:r>
                <a:rPr lang="en-US" altLang="zh-CN" sz="1050" dirty="0">
                  <a:solidFill>
                    <a:schemeClr val="tx1">
                      <a:lumMod val="65000"/>
                      <a:lumOff val="35000"/>
                    </a:schemeClr>
                  </a:solidFill>
                  <a:latin typeface="+mn-ea"/>
                  <a:sym typeface="汉仪旗黑-50S" panose="00020600040101010101" charset="-122"/>
                </a:rPr>
                <a:t>YOLO</a:t>
              </a:r>
              <a:r>
                <a:rPr lang="zh-CN" altLang="en-US" sz="1050" dirty="0">
                  <a:solidFill>
                    <a:schemeClr val="tx1">
                      <a:lumMod val="65000"/>
                      <a:lumOff val="35000"/>
                    </a:schemeClr>
                  </a:solidFill>
                  <a:latin typeface="+mn-ea"/>
                  <a:sym typeface="汉仪旗黑-50S" panose="00020600040101010101" charset="-122"/>
                </a:rPr>
                <a:t>、</a:t>
              </a:r>
              <a:r>
                <a:rPr lang="en-US" altLang="zh-CN" sz="1050" dirty="0">
                  <a:solidFill>
                    <a:schemeClr val="tx1">
                      <a:lumMod val="65000"/>
                      <a:lumOff val="35000"/>
                    </a:schemeClr>
                  </a:solidFill>
                  <a:latin typeface="+mn-ea"/>
                  <a:sym typeface="汉仪旗黑-50S" panose="00020600040101010101" charset="-122"/>
                </a:rPr>
                <a:t>SSD</a:t>
              </a:r>
              <a:r>
                <a:rPr lang="zh-CN" altLang="en-US" sz="1050" dirty="0">
                  <a:solidFill>
                    <a:schemeClr val="tx1">
                      <a:lumMod val="65000"/>
                      <a:lumOff val="35000"/>
                    </a:schemeClr>
                  </a:solidFill>
                  <a:latin typeface="+mn-ea"/>
                  <a:sym typeface="汉仪旗黑-50S" panose="00020600040101010101" charset="-122"/>
                </a:rPr>
                <a:t>等取得了显著进步。</a:t>
              </a:r>
              <a:endParaRPr lang="zh-CN" altLang="en-US" sz="1050" dirty="0">
                <a:solidFill>
                  <a:schemeClr val="tx1">
                    <a:lumMod val="65000"/>
                    <a:lumOff val="35000"/>
                  </a:schemeClr>
                </a:solidFill>
                <a:latin typeface="+mn-ea"/>
                <a:sym typeface="汉仪旗黑-50S" panose="00020600040101010101" charset="-122"/>
              </a:endParaRPr>
            </a:p>
          </p:txBody>
        </p:sp>
        <p:cxnSp>
          <p:nvCxnSpPr>
            <p:cNvPr id="39" name="直接连接符 38"/>
            <p:cNvCxnSpPr/>
            <p:nvPr/>
          </p:nvCxnSpPr>
          <p:spPr>
            <a:xfrm>
              <a:off x="894354" y="3643393"/>
              <a:ext cx="333102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795931" y="3788759"/>
              <a:ext cx="3527874" cy="608257"/>
            </a:xfrm>
            <a:prstGeom prst="rect">
              <a:avLst/>
            </a:prstGeom>
          </p:spPr>
          <p:txBody>
            <a:bodyPr wrap="square">
              <a:spAutoFit/>
            </a:bodyPr>
            <a:lstStyle/>
            <a:p>
              <a:pPr>
                <a:lnSpc>
                  <a:spcPct val="150000"/>
                </a:lnSpc>
                <a:spcBef>
                  <a:spcPts val="600"/>
                </a:spcBef>
              </a:pPr>
              <a:r>
                <a:rPr lang="en-US" altLang="zh-CN" sz="1050" dirty="0">
                  <a:solidFill>
                    <a:schemeClr val="tx1">
                      <a:lumMod val="65000"/>
                      <a:lumOff val="35000"/>
                    </a:schemeClr>
                  </a:solidFill>
                  <a:latin typeface="+mn-ea"/>
                  <a:sym typeface="汉仪旗黑-50S" panose="00020600040101010101" charset="-122"/>
                </a:rPr>
                <a:t>YOLO</a:t>
              </a:r>
              <a:r>
                <a:rPr lang="zh-CN" altLang="en-US" sz="1050" dirty="0">
                  <a:solidFill>
                    <a:schemeClr val="tx1">
                      <a:lumMod val="65000"/>
                      <a:lumOff val="35000"/>
                    </a:schemeClr>
                  </a:solidFill>
                  <a:latin typeface="+mn-ea"/>
                  <a:sym typeface="汉仪旗黑-50S" panose="00020600040101010101" charset="-122"/>
                </a:rPr>
                <a:t>系列算法凭借其高效性和实时性在目标检测领域广受关注</a:t>
              </a:r>
              <a:endParaRPr lang="zh-CN" altLang="en-US" sz="1050" dirty="0">
                <a:solidFill>
                  <a:schemeClr val="tx1">
                    <a:lumMod val="65000"/>
                    <a:lumOff val="35000"/>
                  </a:schemeClr>
                </a:solidFill>
                <a:latin typeface="+mn-ea"/>
                <a:sym typeface="汉仪旗黑-50S" panose="00020600040101010101" charset="-122"/>
              </a:endParaRPr>
            </a:p>
          </p:txBody>
        </p:sp>
      </p:grpSp>
      <p:grpSp>
        <p:nvGrpSpPr>
          <p:cNvPr id="42" name="组合 41"/>
          <p:cNvGrpSpPr/>
          <p:nvPr/>
        </p:nvGrpSpPr>
        <p:grpSpPr>
          <a:xfrm>
            <a:off x="4858480" y="2110182"/>
            <a:ext cx="3527874" cy="1856485"/>
            <a:chOff x="795931" y="2097119"/>
            <a:chExt cx="3527874" cy="2034307"/>
          </a:xfrm>
        </p:grpSpPr>
        <p:sp>
          <p:nvSpPr>
            <p:cNvPr id="43" name="矩形 42"/>
            <p:cNvSpPr/>
            <p:nvPr/>
          </p:nvSpPr>
          <p:spPr>
            <a:xfrm>
              <a:off x="795931" y="2097119"/>
              <a:ext cx="3527874" cy="608257"/>
            </a:xfrm>
            <a:prstGeom prst="rect">
              <a:avLst/>
            </a:prstGeom>
          </p:spPr>
          <p:txBody>
            <a:bodyPr wrap="square">
              <a:spAutoFit/>
            </a:bodyPr>
            <a:lstStyle/>
            <a:p>
              <a:pPr>
                <a:lnSpc>
                  <a:spcPct val="150000"/>
                </a:lnSpc>
                <a:spcBef>
                  <a:spcPts val="600"/>
                </a:spcBef>
              </a:pPr>
              <a:r>
                <a:rPr lang="zh-CN" altLang="en-US" sz="1050" dirty="0">
                  <a:solidFill>
                    <a:schemeClr val="tx1">
                      <a:lumMod val="65000"/>
                      <a:lumOff val="35000"/>
                    </a:schemeClr>
                  </a:solidFill>
                  <a:latin typeface="+mn-ea"/>
                  <a:sym typeface="汉仪旗黑-50S" panose="00020600040101010101" charset="-122"/>
                </a:rPr>
                <a:t>生成式方法：卡尔曼滤波、粒子滤波等算法，依赖于目标运动模型</a:t>
              </a:r>
              <a:r>
                <a:rPr lang="en-US" altLang="zh-CN" sz="1050" dirty="0">
                  <a:solidFill>
                    <a:schemeClr val="tx1">
                      <a:lumMod val="65000"/>
                      <a:lumOff val="35000"/>
                    </a:schemeClr>
                  </a:solidFill>
                  <a:latin typeface="+mn-ea"/>
                  <a:sym typeface="汉仪旗黑-50S" panose="00020600040101010101" charset="-122"/>
                </a:rPr>
                <a:t>,</a:t>
              </a:r>
              <a:r>
                <a:rPr lang="zh-CN" altLang="en-US" sz="1050" dirty="0">
                  <a:solidFill>
                    <a:schemeClr val="tx1">
                      <a:lumMod val="65000"/>
                      <a:lumOff val="35000"/>
                    </a:schemeClr>
                  </a:solidFill>
                  <a:latin typeface="+mn-ea"/>
                  <a:sym typeface="汉仪旗黑-50S" panose="00020600040101010101" charset="-122"/>
                </a:rPr>
                <a:t>在复杂场景下表现有限。</a:t>
              </a:r>
              <a:endParaRPr lang="zh-CN" altLang="en-US" sz="1050" dirty="0">
                <a:solidFill>
                  <a:schemeClr val="tx1">
                    <a:lumMod val="65000"/>
                    <a:lumOff val="35000"/>
                  </a:schemeClr>
                </a:solidFill>
                <a:latin typeface="+mn-ea"/>
                <a:sym typeface="汉仪旗黑-50S" panose="00020600040101010101" charset="-122"/>
              </a:endParaRPr>
            </a:p>
          </p:txBody>
        </p:sp>
        <p:cxnSp>
          <p:nvCxnSpPr>
            <p:cNvPr id="44" name="直接连接符 43"/>
            <p:cNvCxnSpPr/>
            <p:nvPr/>
          </p:nvCxnSpPr>
          <p:spPr>
            <a:xfrm>
              <a:off x="894354" y="2797573"/>
              <a:ext cx="333102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795931" y="2942939"/>
              <a:ext cx="3527874" cy="608257"/>
            </a:xfrm>
            <a:prstGeom prst="rect">
              <a:avLst/>
            </a:prstGeom>
          </p:spPr>
          <p:txBody>
            <a:bodyPr wrap="square">
              <a:spAutoFit/>
            </a:bodyPr>
            <a:lstStyle/>
            <a:p>
              <a:pPr>
                <a:lnSpc>
                  <a:spcPct val="150000"/>
                </a:lnSpc>
                <a:spcBef>
                  <a:spcPts val="600"/>
                </a:spcBef>
              </a:pPr>
              <a:r>
                <a:rPr lang="zh-CN" altLang="en-US" sz="1050" dirty="0">
                  <a:solidFill>
                    <a:schemeClr val="tx1">
                      <a:lumMod val="65000"/>
                      <a:lumOff val="35000"/>
                    </a:schemeClr>
                  </a:solidFill>
                  <a:latin typeface="+mn-ea"/>
                  <a:sym typeface="汉仪旗黑-50S" panose="00020600040101010101" charset="-122"/>
                </a:rPr>
                <a:t>判别式方法：</a:t>
              </a:r>
              <a:r>
                <a:rPr lang="en-US" altLang="zh-CN" sz="1050" dirty="0">
                  <a:solidFill>
                    <a:schemeClr val="tx1">
                      <a:lumMod val="65000"/>
                      <a:lumOff val="35000"/>
                    </a:schemeClr>
                  </a:solidFill>
                  <a:latin typeface="+mn-ea"/>
                  <a:sym typeface="汉仪旗黑-50S" panose="00020600040101010101" charset="-122"/>
                </a:rPr>
                <a:t>Sort</a:t>
              </a:r>
              <a:r>
                <a:rPr lang="zh-CN" altLang="en-US" sz="1050" dirty="0">
                  <a:solidFill>
                    <a:schemeClr val="tx1">
                      <a:lumMod val="65000"/>
                      <a:lumOff val="35000"/>
                    </a:schemeClr>
                  </a:solidFill>
                  <a:latin typeface="+mn-ea"/>
                  <a:sym typeface="汉仪旗黑-50S" panose="00020600040101010101" charset="-122"/>
                </a:rPr>
                <a:t>、</a:t>
              </a:r>
              <a:r>
                <a:rPr lang="en-US" altLang="zh-CN" sz="1050" dirty="0" err="1">
                  <a:solidFill>
                    <a:schemeClr val="tx1">
                      <a:lumMod val="65000"/>
                      <a:lumOff val="35000"/>
                    </a:schemeClr>
                  </a:solidFill>
                  <a:latin typeface="+mn-ea"/>
                  <a:sym typeface="汉仪旗黑-50S" panose="00020600040101010101" charset="-122"/>
                </a:rPr>
                <a:t>DeepSort</a:t>
              </a:r>
              <a:r>
                <a:rPr lang="zh-CN" altLang="en-US" sz="1050" dirty="0">
                  <a:solidFill>
                    <a:schemeClr val="tx1">
                      <a:lumMod val="65000"/>
                      <a:lumOff val="35000"/>
                    </a:schemeClr>
                  </a:solidFill>
                  <a:latin typeface="+mn-ea"/>
                  <a:sym typeface="汉仪旗黑-50S" panose="00020600040101010101" charset="-122"/>
                </a:rPr>
                <a:t>等引入了深度学习技术</a:t>
              </a:r>
              <a:r>
                <a:rPr lang="en-US" altLang="zh-CN" sz="1050" dirty="0">
                  <a:solidFill>
                    <a:schemeClr val="tx1">
                      <a:lumMod val="65000"/>
                      <a:lumOff val="35000"/>
                    </a:schemeClr>
                  </a:solidFill>
                  <a:latin typeface="+mn-ea"/>
                  <a:sym typeface="汉仪旗黑-50S" panose="00020600040101010101" charset="-122"/>
                </a:rPr>
                <a:t>,</a:t>
              </a:r>
              <a:r>
                <a:rPr lang="zh-CN" altLang="en-US" sz="1050" dirty="0">
                  <a:solidFill>
                    <a:schemeClr val="tx1">
                      <a:lumMod val="65000"/>
                      <a:lumOff val="35000"/>
                    </a:schemeClr>
                  </a:solidFill>
                  <a:latin typeface="+mn-ea"/>
                  <a:sym typeface="汉仪旗黑-50S" panose="00020600040101010101" charset="-122"/>
                </a:rPr>
                <a:t>在处理行人遮挡、快速移动等复杂情况时表现更为优异。</a:t>
              </a:r>
              <a:endParaRPr lang="zh-CN" altLang="en-US" sz="1050" dirty="0">
                <a:solidFill>
                  <a:schemeClr val="tx1">
                    <a:lumMod val="65000"/>
                    <a:lumOff val="35000"/>
                  </a:schemeClr>
                </a:solidFill>
                <a:latin typeface="+mn-ea"/>
                <a:sym typeface="汉仪旗黑-50S" panose="00020600040101010101" charset="-122"/>
              </a:endParaRPr>
            </a:p>
          </p:txBody>
        </p:sp>
        <p:cxnSp>
          <p:nvCxnSpPr>
            <p:cNvPr id="46" name="直接连接符 45"/>
            <p:cNvCxnSpPr/>
            <p:nvPr/>
          </p:nvCxnSpPr>
          <p:spPr>
            <a:xfrm>
              <a:off x="894354" y="3643393"/>
              <a:ext cx="333102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795931" y="3788759"/>
              <a:ext cx="3527874" cy="342667"/>
            </a:xfrm>
            <a:prstGeom prst="rect">
              <a:avLst/>
            </a:prstGeom>
          </p:spPr>
          <p:txBody>
            <a:bodyPr wrap="square">
              <a:spAutoFit/>
            </a:bodyPr>
            <a:lstStyle/>
            <a:p>
              <a:pPr>
                <a:lnSpc>
                  <a:spcPct val="150000"/>
                </a:lnSpc>
                <a:spcBef>
                  <a:spcPts val="600"/>
                </a:spcBef>
              </a:pPr>
              <a:r>
                <a:rPr lang="zh-CN" altLang="en-US" sz="1050" dirty="0">
                  <a:solidFill>
                    <a:schemeClr val="tx1">
                      <a:lumMod val="65000"/>
                      <a:lumOff val="35000"/>
                    </a:schemeClr>
                  </a:solidFill>
                  <a:latin typeface="+mn-ea"/>
                  <a:sym typeface="汉仪旗黑-50S" panose="00020600040101010101" charset="-122"/>
                </a:rPr>
                <a:t>深度学习提高了复杂场景下的跟踪准确性</a:t>
              </a:r>
              <a:endParaRPr lang="zh-CN" altLang="en-US" sz="1050" dirty="0">
                <a:solidFill>
                  <a:schemeClr val="tx1">
                    <a:lumMod val="65000"/>
                    <a:lumOff val="35000"/>
                  </a:schemeClr>
                </a:solidFill>
                <a:latin typeface="+mn-ea"/>
                <a:sym typeface="汉仪旗黑-50S" panose="00020600040101010101" charset="-122"/>
              </a:endParaRPr>
            </a:p>
          </p:txBody>
        </p:sp>
      </p:grpSp>
      <p:pic>
        <p:nvPicPr>
          <p:cNvPr id="29" name="图片 8" descr="32313538383938393b32313538373837393bb9a4d7f7cad6b2e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02922" y="1339245"/>
            <a:ext cx="332149" cy="332149"/>
          </a:xfrm>
          <a:prstGeom prst="rect">
            <a:avLst/>
          </a:prstGeom>
        </p:spPr>
      </p:pic>
      <p:pic>
        <p:nvPicPr>
          <p:cNvPr id="30" name="图片 13" descr="32313538383938393b32313538373838343bb2e9d5d2b7a8b9e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6151" y="1345222"/>
            <a:ext cx="332149" cy="3321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0" y="0"/>
            <a:ext cx="2536466" cy="52081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 name="组合 1"/>
          <p:cNvGrpSpPr/>
          <p:nvPr/>
        </p:nvGrpSpPr>
        <p:grpSpPr>
          <a:xfrm>
            <a:off x="8708572" y="235295"/>
            <a:ext cx="206828" cy="123371"/>
            <a:chOff x="6709229" y="856343"/>
            <a:chExt cx="232229" cy="58057"/>
          </a:xfrm>
        </p:grpSpPr>
        <p:cxnSp>
          <p:nvCxnSpPr>
            <p:cNvPr id="3" name="直接连接符 2"/>
            <p:cNvCxnSpPr/>
            <p:nvPr/>
          </p:nvCxnSpPr>
          <p:spPr>
            <a:xfrm>
              <a:off x="6709229" y="856343"/>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6709229" y="885372"/>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09229" y="914400"/>
              <a:ext cx="2322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bwMode="auto">
          <a:xfrm>
            <a:off x="152321" y="163722"/>
            <a:ext cx="1107996" cy="276999"/>
          </a:xfrm>
          <a:prstGeom prst="rect">
            <a:avLst/>
          </a:prstGeom>
        </p:spPr>
        <p:txBody>
          <a:bodyPr wrap="none">
            <a:spAutoFit/>
          </a:bodyPr>
          <a:lstStyle/>
          <a:p>
            <a:r>
              <a:rPr lang="zh-CN" altLang="en-US" sz="1200" kern="100" dirty="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金陵科技学院</a:t>
            </a:r>
            <a:endParaRPr lang="zh-CN" altLang="en-US" sz="1200" kern="100" dirty="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9" name="椭圆 8"/>
          <p:cNvSpPr/>
          <p:nvPr/>
        </p:nvSpPr>
        <p:spPr>
          <a:xfrm>
            <a:off x="1208267" y="1257300"/>
            <a:ext cx="2628900" cy="2628900"/>
          </a:xfrm>
          <a:prstGeom prst="ellipse">
            <a:avLst/>
          </a:prstGeom>
          <a:noFill/>
          <a:ln>
            <a:solidFill>
              <a:schemeClr val="accent1">
                <a:shade val="50000"/>
                <a:alpha val="4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椭圆 9"/>
          <p:cNvSpPr/>
          <p:nvPr/>
        </p:nvSpPr>
        <p:spPr>
          <a:xfrm>
            <a:off x="1389242" y="1438275"/>
            <a:ext cx="2266950" cy="2266950"/>
          </a:xfrm>
          <a:prstGeom prst="ellipse">
            <a:avLst/>
          </a:prstGeom>
          <a:ln w="38100">
            <a:solidFill>
              <a:srgbClr val="EEF2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9" name="矩形 28"/>
          <p:cNvSpPr/>
          <p:nvPr/>
        </p:nvSpPr>
        <p:spPr bwMode="auto">
          <a:xfrm>
            <a:off x="4072003" y="1778734"/>
            <a:ext cx="4134465" cy="769441"/>
          </a:xfrm>
          <a:prstGeom prst="rect">
            <a:avLst/>
          </a:prstGeom>
        </p:spPr>
        <p:txBody>
          <a:bodyPr wrap="none">
            <a:spAutoFit/>
          </a:bodyPr>
          <a:lstStyle/>
          <a:p>
            <a:r>
              <a:rPr lang="zh-CN" altLang="en-US" sz="44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研究方法及过程</a:t>
            </a:r>
            <a:endParaRPr lang="zh-CN" altLang="en-US" sz="4400" kern="10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30" name="矩形 29"/>
          <p:cNvSpPr/>
          <p:nvPr/>
        </p:nvSpPr>
        <p:spPr>
          <a:xfrm>
            <a:off x="4100139" y="2513771"/>
            <a:ext cx="4334706" cy="276999"/>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normalizeH="0" baseline="0" noProof="0">
                <a:ln>
                  <a:noFill/>
                </a:ln>
                <a:solidFill>
                  <a:schemeClr val="accent1"/>
                </a:solidFill>
                <a:effectLst/>
                <a:uLnTx/>
                <a:uFillTx/>
                <a:latin typeface="汉仪旗黑-50S" panose="00020600040101010101" charset="-122"/>
                <a:ea typeface="汉仪旗黑-55S" panose="00020600040101010101" pitchFamily="18" charset="-122"/>
                <a:cs typeface="+mn-cs"/>
                <a:sym typeface="汉仪旗黑-50S" panose="00020600040101010101" charset="-122"/>
              </a:rPr>
              <a:t>Research Methods And Processes</a:t>
            </a:r>
            <a:endParaRPr kumimoji="0" lang="en-US" altLang="zh-CN" sz="1200" b="0" i="0" u="none" strike="noStrike" kern="1200" cap="none" normalizeH="0" baseline="0" noProof="0">
              <a:ln>
                <a:noFill/>
              </a:ln>
              <a:solidFill>
                <a:schemeClr val="accent1"/>
              </a:solidFill>
              <a:effectLst/>
              <a:uLnTx/>
              <a:uFillTx/>
              <a:latin typeface="汉仪旗黑-50S" panose="00020600040101010101" charset="-122"/>
              <a:ea typeface="汉仪旗黑-55S" panose="00020600040101010101" pitchFamily="18" charset="-122"/>
              <a:cs typeface="+mn-cs"/>
              <a:sym typeface="汉仪旗黑-50S" panose="00020600040101010101" charset="-122"/>
            </a:endParaRPr>
          </a:p>
        </p:txBody>
      </p:sp>
      <p:sp>
        <p:nvSpPr>
          <p:cNvPr id="31" name="矩形: 圆角 30"/>
          <p:cNvSpPr/>
          <p:nvPr/>
        </p:nvSpPr>
        <p:spPr>
          <a:xfrm>
            <a:off x="4168586" y="3100624"/>
            <a:ext cx="1152000" cy="25184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chemeClr val="bg1"/>
                </a:solidFill>
                <a:latin typeface="+mj-ea"/>
                <a:ea typeface="+mj-ea"/>
                <a:sym typeface="汉仪旗黑-50S" panose="00020600040101010101" charset="-122"/>
              </a:rPr>
              <a:t>第二部分</a:t>
            </a:r>
            <a:endParaRPr lang="zh-CN" altLang="en-US" sz="1050" b="1" dirty="0">
              <a:solidFill>
                <a:schemeClr val="bg1"/>
              </a:solidFill>
              <a:latin typeface="+mj-ea"/>
              <a:ea typeface="+mj-ea"/>
              <a:sym typeface="汉仪旗黑-50S" panose="00020600040101010101" charset="-122"/>
            </a:endParaRPr>
          </a:p>
        </p:txBody>
      </p:sp>
      <p:sp>
        <p:nvSpPr>
          <p:cNvPr id="71" name="矩形 70"/>
          <p:cNvSpPr/>
          <p:nvPr/>
        </p:nvSpPr>
        <p:spPr bwMode="auto">
          <a:xfrm>
            <a:off x="1684988" y="1848475"/>
            <a:ext cx="1675459" cy="1446550"/>
          </a:xfrm>
          <a:prstGeom prst="rect">
            <a:avLst/>
          </a:prstGeom>
        </p:spPr>
        <p:txBody>
          <a:bodyPr wrap="none">
            <a:spAutoFit/>
          </a:bodyPr>
          <a:lstStyle/>
          <a:p>
            <a:pPr algn="ctr"/>
            <a:r>
              <a:rPr lang="en-US" altLang="zh-CN"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02</a:t>
            </a:r>
            <a:endParaRPr lang="zh-CN" altLang="en-US" sz="8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16" name="文本框 15"/>
          <p:cNvSpPr txBox="1"/>
          <p:nvPr/>
        </p:nvSpPr>
        <p:spPr>
          <a:xfrm rot="5400000">
            <a:off x="-742663" y="4206108"/>
            <a:ext cx="2089626" cy="276999"/>
          </a:xfrm>
          <a:prstGeom prst="rect">
            <a:avLst/>
          </a:prstGeom>
          <a:noFill/>
        </p:spPr>
        <p:txBody>
          <a:bodyPr wrap="square">
            <a:spAutoFit/>
          </a:bodyPr>
          <a:lstStyle/>
          <a:p>
            <a:r>
              <a:rPr kumimoji="0" lang="en-US" altLang="zh-CN" sz="1200" b="1" i="0" u="none" strike="noStrike" kern="1200" cap="none" spc="0" normalizeH="0" baseline="0" noProof="0">
                <a:ln>
                  <a:noFill/>
                </a:ln>
                <a:solidFill>
                  <a:schemeClr val="accent1"/>
                </a:solidFill>
                <a:effectLst/>
                <a:uLnTx/>
                <a:uFillTx/>
                <a:latin typeface="汉仪旗黑-50S" panose="00020600040101010101" charset="-122"/>
                <a:ea typeface="汉仪旗黑-55S" panose="00020600040101010101" pitchFamily="18" charset="-122"/>
                <a:cs typeface="+mn-cs"/>
                <a:sym typeface="汉仪旗黑-50S" panose="00020600040101010101" charset="-122"/>
              </a:rPr>
              <a:t>GRADUATION REPLY </a:t>
            </a:r>
            <a:endParaRPr lang="zh-CN" altLang="en-US" b="1">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p:nvSpPr>
        <p:spPr bwMode="auto">
          <a:xfrm>
            <a:off x="862900" y="102156"/>
            <a:ext cx="2954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accent1"/>
                </a:solidFill>
                <a:latin typeface="+mj-ea"/>
                <a:ea typeface="+mj-ea"/>
                <a:sym typeface="汉仪旗黑-50S" panose="00020600040101010101" charset="-122"/>
              </a:rPr>
              <a:t>行人轨迹追踪系统关键技术</a:t>
            </a:r>
            <a:endParaRPr lang="zh-CN" altLang="en-US" sz="1800" dirty="0">
              <a:solidFill>
                <a:schemeClr val="accent1"/>
              </a:solidFill>
              <a:latin typeface="+mj-ea"/>
              <a:ea typeface="+mj-ea"/>
              <a:sym typeface="汉仪旗黑-50S" panose="00020600040101010101" charset="-122"/>
            </a:endParaRPr>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02</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7" name="矩形: 圆角 6"/>
          <p:cNvSpPr/>
          <p:nvPr/>
        </p:nvSpPr>
        <p:spPr>
          <a:xfrm>
            <a:off x="271079" y="1287875"/>
            <a:ext cx="3767840" cy="3374179"/>
          </a:xfrm>
          <a:prstGeom prst="roundRect">
            <a:avLst>
              <a:gd name="adj" fmla="val 4762"/>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000">
              <a:solidFill>
                <a:prstClr val="white"/>
              </a:solidFill>
              <a:latin typeface="等线" panose="02010600030101010101" charset="-122"/>
              <a:ea typeface="等线" panose="02010600030101010101" charset="-122"/>
            </a:endParaRPr>
          </a:p>
        </p:txBody>
      </p:sp>
      <p:grpSp>
        <p:nvGrpSpPr>
          <p:cNvPr id="30" name="组合 29"/>
          <p:cNvGrpSpPr/>
          <p:nvPr/>
        </p:nvGrpSpPr>
        <p:grpSpPr>
          <a:xfrm>
            <a:off x="355800" y="1221653"/>
            <a:ext cx="412796" cy="453459"/>
            <a:chOff x="816481" y="1198792"/>
            <a:chExt cx="601530" cy="660786"/>
          </a:xfrm>
        </p:grpSpPr>
        <p:sp>
          <p:nvSpPr>
            <p:cNvPr id="31" name="任意多边形: 形状 30"/>
            <p:cNvSpPr/>
            <p:nvPr/>
          </p:nvSpPr>
          <p:spPr>
            <a:xfrm>
              <a:off x="816481" y="1199620"/>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000">
                  <a:latin typeface="+mj-lt"/>
                </a:rPr>
                <a:t>01</a:t>
              </a:r>
              <a:endParaRPr lang="en-US" altLang="zh-CN" sz="1000">
                <a:latin typeface="+mj-lt"/>
              </a:endParaRPr>
            </a:p>
          </p:txBody>
        </p:sp>
        <p:sp>
          <p:nvSpPr>
            <p:cNvPr id="41" name="直角三角形 40"/>
            <p:cNvSpPr/>
            <p:nvPr/>
          </p:nvSpPr>
          <p:spPr>
            <a:xfrm>
              <a:off x="1370612" y="1198792"/>
              <a:ext cx="47399" cy="9282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lt"/>
              </a:endParaRPr>
            </a:p>
          </p:txBody>
        </p:sp>
      </p:grpSp>
      <p:sp>
        <p:nvSpPr>
          <p:cNvPr id="48" name="矩形 47"/>
          <p:cNvSpPr/>
          <p:nvPr/>
        </p:nvSpPr>
        <p:spPr>
          <a:xfrm>
            <a:off x="730630" y="1416759"/>
            <a:ext cx="2238113" cy="338554"/>
          </a:xfrm>
          <a:prstGeom prst="rect">
            <a:avLst/>
          </a:prstGeom>
        </p:spPr>
        <p:txBody>
          <a:bodyPr wrap="none">
            <a:spAutoFit/>
          </a:bodyPr>
          <a:lstStyle/>
          <a:p>
            <a:r>
              <a:rPr lang="en-US" altLang="zh-CN"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YOLOv8</a:t>
            </a:r>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目标检测算法</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9" name="矩形 48"/>
          <p:cNvSpPr/>
          <p:nvPr/>
        </p:nvSpPr>
        <p:spPr>
          <a:xfrm>
            <a:off x="730630" y="1820967"/>
            <a:ext cx="2746862" cy="2124108"/>
          </a:xfrm>
          <a:prstGeom prst="rect">
            <a:avLst/>
          </a:prstGeom>
        </p:spPr>
        <p:txBody>
          <a:bodyPr wrap="square">
            <a:spAutoFit/>
          </a:bodyPr>
          <a:lstStyle/>
          <a:p>
            <a:pPr indent="457200" algn="just">
              <a:lnSpc>
                <a:spcPts val="2000"/>
              </a:lnSpc>
              <a:spcBef>
                <a:spcPts val="600"/>
              </a:spcBef>
            </a:pPr>
            <a:r>
              <a:rPr lang="en-US" altLang="zh-CN" sz="1200" spc="150" dirty="0">
                <a:solidFill>
                  <a:schemeClr val="tx1">
                    <a:lumMod val="65000"/>
                    <a:lumOff val="35000"/>
                  </a:schemeClr>
                </a:solidFill>
                <a:latin typeface="+mn-ea"/>
                <a:sym typeface="汉仪旗黑-50S" panose="00020600040101010101" charset="-122"/>
              </a:rPr>
              <a:t>YOLOv8</a:t>
            </a:r>
            <a:r>
              <a:rPr lang="zh-CN" altLang="en-US" sz="1200" spc="150" dirty="0">
                <a:solidFill>
                  <a:schemeClr val="tx1">
                    <a:lumMod val="65000"/>
                    <a:lumOff val="35000"/>
                  </a:schemeClr>
                </a:solidFill>
                <a:latin typeface="+mn-ea"/>
                <a:sym typeface="汉仪旗黑-50S" panose="00020600040101010101" charset="-122"/>
              </a:rPr>
              <a:t>是</a:t>
            </a:r>
            <a:r>
              <a:rPr lang="en-US" altLang="zh-CN" sz="1200" spc="150" dirty="0">
                <a:solidFill>
                  <a:schemeClr val="tx1">
                    <a:lumMod val="65000"/>
                    <a:lumOff val="35000"/>
                  </a:schemeClr>
                </a:solidFill>
                <a:latin typeface="+mn-ea"/>
                <a:sym typeface="汉仪旗黑-50S" panose="00020600040101010101" charset="-122"/>
              </a:rPr>
              <a:t>YOLO</a:t>
            </a:r>
            <a:r>
              <a:rPr lang="zh-CN" altLang="en-US" sz="1200" spc="150" dirty="0">
                <a:solidFill>
                  <a:schemeClr val="tx1">
                    <a:lumMod val="65000"/>
                    <a:lumOff val="35000"/>
                  </a:schemeClr>
                </a:solidFill>
                <a:latin typeface="+mn-ea"/>
                <a:sym typeface="汉仪旗黑-50S" panose="00020600040101010101" charset="-122"/>
              </a:rPr>
              <a:t>系列算法的最新版本</a:t>
            </a:r>
            <a:r>
              <a:rPr lang="en-US" altLang="zh-CN" sz="1200" spc="150" dirty="0">
                <a:solidFill>
                  <a:schemeClr val="tx1">
                    <a:lumMod val="65000"/>
                    <a:lumOff val="35000"/>
                  </a:schemeClr>
                </a:solidFill>
                <a:latin typeface="+mn-ea"/>
                <a:sym typeface="汉仪旗黑-50S" panose="00020600040101010101" charset="-122"/>
              </a:rPr>
              <a:t>,</a:t>
            </a:r>
            <a:r>
              <a:rPr lang="zh-CN" altLang="en-US" sz="1200" spc="150" dirty="0">
                <a:solidFill>
                  <a:schemeClr val="tx1">
                    <a:lumMod val="65000"/>
                    <a:lumOff val="35000"/>
                  </a:schemeClr>
                </a:solidFill>
                <a:latin typeface="+mn-ea"/>
                <a:sym typeface="汉仪旗黑-50S" panose="00020600040101010101" charset="-122"/>
              </a:rPr>
              <a:t>它融合了最先进的深度学习技术</a:t>
            </a:r>
            <a:r>
              <a:rPr lang="en-US" altLang="zh-CN" sz="1200" spc="150" dirty="0">
                <a:solidFill>
                  <a:schemeClr val="tx1">
                    <a:lumMod val="65000"/>
                    <a:lumOff val="35000"/>
                  </a:schemeClr>
                </a:solidFill>
                <a:latin typeface="+mn-ea"/>
                <a:sym typeface="汉仪旗黑-50S" panose="00020600040101010101" charset="-122"/>
              </a:rPr>
              <a:t>,</a:t>
            </a:r>
            <a:r>
              <a:rPr lang="zh-CN" altLang="en-US" sz="1200" spc="150" dirty="0">
                <a:solidFill>
                  <a:schemeClr val="tx1">
                    <a:lumMod val="65000"/>
                    <a:lumOff val="35000"/>
                  </a:schemeClr>
                </a:solidFill>
                <a:latin typeface="+mn-ea"/>
                <a:sym typeface="汉仪旗黑-50S" panose="00020600040101010101" charset="-122"/>
              </a:rPr>
              <a:t>如注意力机制和多尺度特征融合</a:t>
            </a:r>
            <a:r>
              <a:rPr lang="en-US" altLang="zh-CN" sz="1200" spc="150" dirty="0">
                <a:solidFill>
                  <a:schemeClr val="tx1">
                    <a:lumMod val="65000"/>
                    <a:lumOff val="35000"/>
                  </a:schemeClr>
                </a:solidFill>
                <a:latin typeface="+mn-ea"/>
                <a:sym typeface="汉仪旗黑-50S" panose="00020600040101010101" charset="-122"/>
              </a:rPr>
              <a:t>,</a:t>
            </a:r>
            <a:r>
              <a:rPr lang="zh-CN" altLang="en-US" sz="1200" spc="150" dirty="0">
                <a:solidFill>
                  <a:schemeClr val="tx1">
                    <a:lumMod val="65000"/>
                    <a:lumOff val="35000"/>
                  </a:schemeClr>
                </a:solidFill>
                <a:latin typeface="+mn-ea"/>
                <a:sym typeface="汉仪旗黑-50S" panose="00020600040101010101" charset="-122"/>
              </a:rPr>
              <a:t>提高了检测精度和对小目标的检测能力。与此时</a:t>
            </a:r>
            <a:r>
              <a:rPr lang="en-US" altLang="zh-CN" sz="1200" spc="150" dirty="0">
                <a:solidFill>
                  <a:schemeClr val="tx1">
                    <a:lumMod val="65000"/>
                    <a:lumOff val="35000"/>
                  </a:schemeClr>
                </a:solidFill>
                <a:latin typeface="+mn-ea"/>
                <a:sym typeface="汉仪旗黑-50S" panose="00020600040101010101" charset="-122"/>
              </a:rPr>
              <a:t>,YOLOv8</a:t>
            </a:r>
            <a:r>
              <a:rPr lang="zh-CN" altLang="en-US" sz="1200" spc="150" dirty="0">
                <a:solidFill>
                  <a:schemeClr val="tx1">
                    <a:lumMod val="65000"/>
                    <a:lumOff val="35000"/>
                  </a:schemeClr>
                </a:solidFill>
                <a:latin typeface="+mn-ea"/>
                <a:sym typeface="汉仪旗黑-50S" panose="00020600040101010101" charset="-122"/>
              </a:rPr>
              <a:t>在保持高精度的同时</a:t>
            </a:r>
            <a:r>
              <a:rPr lang="en-US" altLang="zh-CN" sz="1200" spc="150" dirty="0">
                <a:solidFill>
                  <a:schemeClr val="tx1">
                    <a:lumMod val="65000"/>
                    <a:lumOff val="35000"/>
                  </a:schemeClr>
                </a:solidFill>
                <a:latin typeface="+mn-ea"/>
                <a:sym typeface="汉仪旗黑-50S" panose="00020600040101010101" charset="-122"/>
              </a:rPr>
              <a:t>,</a:t>
            </a:r>
            <a:r>
              <a:rPr lang="zh-CN" altLang="en-US" sz="1200" spc="150" dirty="0">
                <a:solidFill>
                  <a:schemeClr val="tx1">
                    <a:lumMod val="65000"/>
                    <a:lumOff val="35000"/>
                  </a:schemeClr>
                </a:solidFill>
                <a:latin typeface="+mn-ea"/>
                <a:sym typeface="汉仪旗黑-50S" panose="00020600040101010101" charset="-122"/>
              </a:rPr>
              <a:t>也提供了快速的检测速度</a:t>
            </a:r>
            <a:r>
              <a:rPr lang="en-US" altLang="zh-CN" sz="1200" spc="150" dirty="0">
                <a:solidFill>
                  <a:schemeClr val="tx1">
                    <a:lumMod val="65000"/>
                    <a:lumOff val="35000"/>
                  </a:schemeClr>
                </a:solidFill>
                <a:latin typeface="+mn-ea"/>
                <a:sym typeface="汉仪旗黑-50S" panose="00020600040101010101" charset="-122"/>
              </a:rPr>
              <a:t>,</a:t>
            </a:r>
            <a:r>
              <a:rPr lang="zh-CN" altLang="en-US" sz="1200" spc="150" dirty="0">
                <a:solidFill>
                  <a:schemeClr val="tx1">
                    <a:lumMod val="65000"/>
                    <a:lumOff val="35000"/>
                  </a:schemeClr>
                </a:solidFill>
                <a:latin typeface="+mn-ea"/>
                <a:sym typeface="汉仪旗黑-50S" panose="00020600040101010101" charset="-122"/>
              </a:rPr>
              <a:t>非常适合于实时应用场景。</a:t>
            </a:r>
            <a:endParaRPr lang="zh-CN" altLang="en-US" sz="1200" spc="150" dirty="0">
              <a:solidFill>
                <a:schemeClr val="tx1">
                  <a:lumMod val="65000"/>
                  <a:lumOff val="35000"/>
                </a:schemeClr>
              </a:solidFill>
              <a:latin typeface="+mn-ea"/>
              <a:sym typeface="汉仪旗黑-50S" panose="00020600040101010101" charset="-122"/>
            </a:endParaRPr>
          </a:p>
        </p:txBody>
      </p:sp>
      <p:sp>
        <p:nvSpPr>
          <p:cNvPr id="51" name="矩形: 圆角 50"/>
          <p:cNvSpPr/>
          <p:nvPr/>
        </p:nvSpPr>
        <p:spPr>
          <a:xfrm>
            <a:off x="4348669" y="1287876"/>
            <a:ext cx="3922493" cy="3374178"/>
          </a:xfrm>
          <a:prstGeom prst="roundRect">
            <a:avLst>
              <a:gd name="adj" fmla="val 4762"/>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latin typeface="等线" panose="02010600030101010101" charset="-122"/>
              <a:ea typeface="等线" panose="02010600030101010101" charset="-122"/>
            </a:endParaRPr>
          </a:p>
        </p:txBody>
      </p:sp>
      <p:grpSp>
        <p:nvGrpSpPr>
          <p:cNvPr id="52" name="组合 51"/>
          <p:cNvGrpSpPr/>
          <p:nvPr/>
        </p:nvGrpSpPr>
        <p:grpSpPr>
          <a:xfrm>
            <a:off x="4475870" y="1221653"/>
            <a:ext cx="412796" cy="453459"/>
            <a:chOff x="816481" y="1198792"/>
            <a:chExt cx="601530" cy="660786"/>
          </a:xfrm>
        </p:grpSpPr>
        <p:sp>
          <p:nvSpPr>
            <p:cNvPr id="55" name="任意多边形: 形状 54"/>
            <p:cNvSpPr/>
            <p:nvPr/>
          </p:nvSpPr>
          <p:spPr>
            <a:xfrm>
              <a:off x="816481" y="1199620"/>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000">
                  <a:latin typeface="+mj-lt"/>
                </a:rPr>
                <a:t>02</a:t>
              </a:r>
              <a:endParaRPr lang="en-US" altLang="zh-CN" sz="1000">
                <a:latin typeface="+mj-lt"/>
              </a:endParaRPr>
            </a:p>
          </p:txBody>
        </p:sp>
        <p:sp>
          <p:nvSpPr>
            <p:cNvPr id="56" name="直角三角形 55"/>
            <p:cNvSpPr/>
            <p:nvPr/>
          </p:nvSpPr>
          <p:spPr>
            <a:xfrm>
              <a:off x="1370612" y="1198792"/>
              <a:ext cx="47399" cy="9282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j-lt"/>
              </a:endParaRPr>
            </a:p>
          </p:txBody>
        </p:sp>
      </p:grpSp>
      <p:sp>
        <p:nvSpPr>
          <p:cNvPr id="53" name="矩形 52"/>
          <p:cNvSpPr/>
          <p:nvPr/>
        </p:nvSpPr>
        <p:spPr>
          <a:xfrm>
            <a:off x="4850700" y="1416759"/>
            <a:ext cx="2350323" cy="338554"/>
          </a:xfrm>
          <a:prstGeom prst="rect">
            <a:avLst/>
          </a:prstGeom>
        </p:spPr>
        <p:txBody>
          <a:bodyPr wrap="none">
            <a:spAutoFit/>
          </a:bodyPr>
          <a:lstStyle/>
          <a:p>
            <a:r>
              <a:rPr lang="en-US" altLang="zh-CN" sz="1600" kern="100" dirty="0" err="1">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DeepSort</a:t>
            </a:r>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目标跟踪算法</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54" name="矩形 53"/>
          <p:cNvSpPr/>
          <p:nvPr/>
        </p:nvSpPr>
        <p:spPr>
          <a:xfrm>
            <a:off x="4850700" y="1820967"/>
            <a:ext cx="2963264" cy="2124108"/>
          </a:xfrm>
          <a:prstGeom prst="rect">
            <a:avLst/>
          </a:prstGeom>
        </p:spPr>
        <p:txBody>
          <a:bodyPr wrap="square">
            <a:spAutoFit/>
          </a:bodyPr>
          <a:lstStyle/>
          <a:p>
            <a:pPr indent="457200" algn="just">
              <a:lnSpc>
                <a:spcPts val="2000"/>
              </a:lnSpc>
              <a:spcBef>
                <a:spcPts val="600"/>
              </a:spcBef>
            </a:pPr>
            <a:r>
              <a:rPr lang="en-US" altLang="zh-CN" sz="1200" spc="150" dirty="0" err="1">
                <a:solidFill>
                  <a:schemeClr val="tx1">
                    <a:lumMod val="65000"/>
                    <a:lumOff val="35000"/>
                  </a:schemeClr>
                </a:solidFill>
                <a:latin typeface="+mn-ea"/>
                <a:sym typeface="汉仪旗黑-50S" panose="00020600040101010101" charset="-122"/>
              </a:rPr>
              <a:t>DeepSort</a:t>
            </a:r>
            <a:r>
              <a:rPr lang="zh-CN" altLang="en-US" sz="1200" spc="150" dirty="0">
                <a:solidFill>
                  <a:schemeClr val="tx1">
                    <a:lumMod val="65000"/>
                    <a:lumOff val="35000"/>
                  </a:schemeClr>
                </a:solidFill>
                <a:latin typeface="+mn-ea"/>
                <a:sym typeface="汉仪旗黑-50S" panose="00020600040101010101" charset="-122"/>
              </a:rPr>
              <a:t>算法通过整合深度学习技术，引入了目标的外观特征识别机制，这一创新性地融合不仅使得算法在目标外观相似或者遮挡场景下依然能够保持较高的区分度，而且显著降低了目标</a:t>
            </a:r>
            <a:r>
              <a:rPr lang="en-US" altLang="zh-CN" sz="1200" spc="150" dirty="0">
                <a:solidFill>
                  <a:schemeClr val="tx1">
                    <a:lumMod val="65000"/>
                    <a:lumOff val="35000"/>
                  </a:schemeClr>
                </a:solidFill>
                <a:latin typeface="+mn-ea"/>
                <a:sym typeface="汉仪旗黑-50S" panose="00020600040101010101" charset="-122"/>
              </a:rPr>
              <a:t>ID</a:t>
            </a:r>
            <a:r>
              <a:rPr lang="zh-CN" altLang="en-US" sz="1200" spc="150" dirty="0">
                <a:solidFill>
                  <a:schemeClr val="tx1">
                    <a:lumMod val="65000"/>
                    <a:lumOff val="35000"/>
                  </a:schemeClr>
                </a:solidFill>
                <a:latin typeface="+mn-ea"/>
                <a:sym typeface="汉仪旗黑-50S" panose="00020600040101010101" charset="-122"/>
              </a:rPr>
              <a:t>不正确切换的频率，从而大幅度提升了多目标追踪的稳定性和准确性。</a:t>
            </a:r>
            <a:endParaRPr lang="zh-CN" altLang="en-US" sz="1200" spc="150" dirty="0">
              <a:solidFill>
                <a:schemeClr val="tx1">
                  <a:lumMod val="65000"/>
                  <a:lumOff val="35000"/>
                </a:schemeClr>
              </a:solidFill>
              <a:latin typeface="+mn-ea"/>
              <a:sym typeface="汉仪旗黑-50S" panose="00020600040101010101"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p:cNvSpPr/>
          <p:nvPr/>
        </p:nvSpPr>
        <p:spPr>
          <a:xfrm>
            <a:off x="3115453" y="831755"/>
            <a:ext cx="2114632" cy="432364"/>
          </a:xfrm>
          <a:prstGeom prst="roundRect">
            <a:avLst>
              <a:gd name="adj" fmla="val 4762"/>
            </a:avLst>
          </a:prstGeom>
          <a:solidFill>
            <a:schemeClr val="bg1"/>
          </a:solidFill>
          <a:ln>
            <a:noFill/>
          </a:ln>
          <a:effectLst>
            <a:outerShdw blurRad="190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latin typeface="等线" panose="02010600030101010101" charset="-122"/>
              <a:ea typeface="等线" panose="02010600030101010101" charset="-122"/>
            </a:endParaRPr>
          </a:p>
        </p:txBody>
      </p:sp>
      <p:sp>
        <p:nvSpPr>
          <p:cNvPr id="2" name="任意多边形: 形状 1"/>
          <p:cNvSpPr/>
          <p:nvPr/>
        </p:nvSpPr>
        <p:spPr>
          <a:xfrm>
            <a:off x="238819" y="1"/>
            <a:ext cx="553757" cy="659958"/>
          </a:xfrm>
          <a:custGeom>
            <a:avLst/>
            <a:gdLst>
              <a:gd name="connsiteX0" fmla="*/ 0 w 1925515"/>
              <a:gd name="connsiteY0" fmla="*/ 0 h 2294793"/>
              <a:gd name="connsiteX1" fmla="*/ 1925515 w 1925515"/>
              <a:gd name="connsiteY1" fmla="*/ 0 h 2294793"/>
              <a:gd name="connsiteX2" fmla="*/ 1925515 w 1925515"/>
              <a:gd name="connsiteY2" fmla="*/ 508000 h 2294793"/>
              <a:gd name="connsiteX3" fmla="*/ 1924960 w 1925515"/>
              <a:gd name="connsiteY3" fmla="*/ 508000 h 2294793"/>
              <a:gd name="connsiteX4" fmla="*/ 1924960 w 1925515"/>
              <a:gd name="connsiteY4" fmla="*/ 1332590 h 2294793"/>
              <a:gd name="connsiteX5" fmla="*/ 962758 w 1925515"/>
              <a:gd name="connsiteY5" fmla="*/ 2294793 h 2294793"/>
              <a:gd name="connsiteX6" fmla="*/ 555 w 1925515"/>
              <a:gd name="connsiteY6" fmla="*/ 1332590 h 2294793"/>
              <a:gd name="connsiteX7" fmla="*/ 555 w 1925515"/>
              <a:gd name="connsiteY7" fmla="*/ 508000 h 2294793"/>
              <a:gd name="connsiteX8" fmla="*/ 0 w 1925515"/>
              <a:gd name="connsiteY8" fmla="*/ 508000 h 229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5515" h="2294793">
                <a:moveTo>
                  <a:pt x="0" y="0"/>
                </a:moveTo>
                <a:lnTo>
                  <a:pt x="1925515" y="0"/>
                </a:lnTo>
                <a:lnTo>
                  <a:pt x="1925515" y="508000"/>
                </a:lnTo>
                <a:lnTo>
                  <a:pt x="1924960" y="508000"/>
                </a:lnTo>
                <a:lnTo>
                  <a:pt x="1924960" y="1332590"/>
                </a:lnTo>
                <a:cubicBezTo>
                  <a:pt x="1924960" y="1864000"/>
                  <a:pt x="1494167" y="2294793"/>
                  <a:pt x="962758" y="2294793"/>
                </a:cubicBezTo>
                <a:cubicBezTo>
                  <a:pt x="431348" y="2294793"/>
                  <a:pt x="555" y="1864000"/>
                  <a:pt x="555" y="1332590"/>
                </a:cubicBezTo>
                <a:lnTo>
                  <a:pt x="555" y="508000"/>
                </a:lnTo>
                <a:lnTo>
                  <a:pt x="0" y="50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p:nvSpPr>
        <p:spPr bwMode="auto">
          <a:xfrm>
            <a:off x="862900" y="19029"/>
            <a:ext cx="29546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1800" dirty="0">
                <a:solidFill>
                  <a:schemeClr val="accent1"/>
                </a:solidFill>
                <a:latin typeface="+mj-ea"/>
                <a:ea typeface="+mj-ea"/>
                <a:sym typeface="汉仪旗黑-50S" panose="00020600040101010101" charset="-122"/>
              </a:rPr>
              <a:t>行人轨迹追踪系统功能结构</a:t>
            </a:r>
            <a:endParaRPr lang="zh-CN" altLang="en-US" sz="1800" dirty="0">
              <a:solidFill>
                <a:schemeClr val="accent1"/>
              </a:solidFill>
              <a:latin typeface="+mj-ea"/>
              <a:ea typeface="+mj-ea"/>
              <a:sym typeface="汉仪旗黑-50S" panose="00020600040101010101" charset="-122"/>
            </a:endParaRPr>
          </a:p>
        </p:txBody>
      </p:sp>
      <p:sp>
        <p:nvSpPr>
          <p:cNvPr id="5" name="矩形 4"/>
          <p:cNvSpPr/>
          <p:nvPr/>
        </p:nvSpPr>
        <p:spPr bwMode="auto">
          <a:xfrm>
            <a:off x="271079" y="130993"/>
            <a:ext cx="489236" cy="369332"/>
          </a:xfrm>
          <a:prstGeom prst="rect">
            <a:avLst/>
          </a:prstGeom>
        </p:spPr>
        <p:txBody>
          <a:bodyPr wrap="none">
            <a:spAutoFit/>
          </a:bodyPr>
          <a:lstStyle/>
          <a:p>
            <a:pPr algn="ctr"/>
            <a:r>
              <a:rPr lang="en-US" altLang="zh-CN"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02</a:t>
            </a:r>
            <a:endParaRPr lang="zh-CN" altLang="en-US" sz="1800" kern="100">
              <a:solidFill>
                <a:schemeClr val="bg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sp>
        <p:nvSpPr>
          <p:cNvPr id="44" name="矩形 43"/>
          <p:cNvSpPr/>
          <p:nvPr/>
        </p:nvSpPr>
        <p:spPr>
          <a:xfrm>
            <a:off x="3586506" y="882412"/>
            <a:ext cx="2116619" cy="338554"/>
          </a:xfrm>
          <a:prstGeom prst="rect">
            <a:avLst/>
          </a:prstGeom>
        </p:spPr>
        <p:txBody>
          <a:bodyPr wrap="square">
            <a:spAutoFit/>
          </a:bodyPr>
          <a:lstStyle/>
          <a:p>
            <a:r>
              <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rPr>
              <a:t>系统功能结构图</a:t>
            </a:r>
            <a:endParaRPr lang="zh-CN" altLang="en-US" sz="1600" kern="100" dirty="0">
              <a:solidFill>
                <a:schemeClr val="accent1"/>
              </a:solidFill>
              <a:latin typeface="汉仪雅酷黑 65W" panose="020B0604020202020204" charset="-122"/>
              <a:ea typeface="汉仪雅酷黑 65W" panose="020B0604020202020204" charset="-122"/>
              <a:cs typeface="汉仪旗黑-50S" panose="00020600040101010101" charset="-122"/>
              <a:sym typeface="汉仪旗黑-50S" panose="00020600040101010101" charset="-122"/>
            </a:endParaRPr>
          </a:p>
        </p:txBody>
      </p:sp>
      <p:pic>
        <p:nvPicPr>
          <p:cNvPr id="38" name="图片 3" descr="32313538383938393b32313538373837323bb9abb8e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15453" y="778043"/>
            <a:ext cx="429244" cy="429244"/>
          </a:xfrm>
          <a:prstGeom prst="rect">
            <a:avLst/>
          </a:prstGeom>
        </p:spPr>
      </p:pic>
      <p:pic>
        <p:nvPicPr>
          <p:cNvPr id="7" name="图片 6" descr="系统总体功能"/>
          <p:cNvPicPr>
            <a:picLocks noChangeAspect="1"/>
          </p:cNvPicPr>
          <p:nvPr/>
        </p:nvPicPr>
        <p:blipFill>
          <a:blip r:embed="rId3"/>
          <a:stretch>
            <a:fillRect/>
          </a:stretch>
        </p:blipFill>
        <p:spPr>
          <a:xfrm>
            <a:off x="336251" y="1314776"/>
            <a:ext cx="8007428" cy="3353202"/>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10.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11.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12.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13.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14.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15.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16.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17.xml><?xml version="1.0" encoding="utf-8"?>
<p:tagLst xmlns:p="http://schemas.openxmlformats.org/presentationml/2006/main">
  <p:tag name="ISLIDE.GUIDESSETTING" val="{&quot;Id&quot;:&quot;GuidesStyle_Narrow&quot;,&quot;Name&quot;:&quot;较窄&quot;,&quot;Kind&quot;:&quot;System&quot;,&quot;OldGuidesSetting&quot;:{&quot;HeaderHeight&quot;:10.0,&quot;FooterHeight&quot;:5.0,&quot;SideMargin&quot;:2.5,&quot;TopMargin&quot;:0.0,&quot;BottomMargin&quot;:0.0,&quot;IntervalMargin&quot;:1.0}}"/>
</p:tagLst>
</file>

<file path=ppt/tags/tag2.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3.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4.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5.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6.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7.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8.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ags/tag9.xml><?xml version="1.0" encoding="utf-8"?>
<p:tagLst xmlns:p="http://schemas.openxmlformats.org/presentationml/2006/main">
  <p:tag name="KSO_WM_DIAGRAM_VIRTUALLY_FRAME" val="{&quot;height&quot;:308.27842519685043,&quot;left&quot;:231.03913385826772,&quot;top&quot;:48.62606299212599,&quot;width&quot;:343.5990551181102}"/>
</p:tagLst>
</file>

<file path=ppt/theme/theme1.xml><?xml version="1.0" encoding="utf-8"?>
<a:theme xmlns:a="http://schemas.openxmlformats.org/drawingml/2006/main" name="1_Office 主题">
  <a:themeElements>
    <a:clrScheme name="蓝色清新答辩1">
      <a:dk1>
        <a:sysClr val="windowText" lastClr="000000"/>
      </a:dk1>
      <a:lt1>
        <a:sysClr val="window" lastClr="FFFFFF"/>
      </a:lt1>
      <a:dk2>
        <a:srgbClr val="EEF2F5"/>
      </a:dk2>
      <a:lt2>
        <a:srgbClr val="E7E6E6"/>
      </a:lt2>
      <a:accent1>
        <a:srgbClr val="304371"/>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汉仪雅酷黑 65W">
      <a:majorFont>
        <a:latin typeface="汉仪雅酷黑 45W"/>
        <a:ea typeface="汉仪雅酷黑 65W"/>
        <a:cs typeface=""/>
      </a:majorFont>
      <a:minorFont>
        <a:latin typeface="汉仪雅酷黑 45W"/>
        <a:ea typeface="汉仪雅酷黑 45W"/>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雅酷黑 45W"/>
        <a:ea typeface=""/>
        <a:cs typeface=""/>
        <a:font script="Jpan" typeface="ＭＳ Ｐゴシック"/>
        <a:font script="Hang" typeface="맑은 고딕"/>
        <a:font script="Hans" typeface="汉仪雅酷黑 45W"/>
        <a:font script="Hant" typeface="新細明體"/>
        <a:font script="Arab" typeface="汉仪雅酷黑 45W"/>
        <a:font script="Hebr" typeface="汉仪雅酷黑 45W"/>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雅酷黑 45W"/>
        <a:font script="Uigh" typeface="Microsoft Uighur"/>
        <a:font script="Geor" typeface="Sylfaen"/>
      </a:majorFont>
      <a:minorFont>
        <a:latin typeface="汉仪雅酷黑 45W"/>
        <a:ea typeface=""/>
        <a:cs typeface=""/>
        <a:font script="Jpan" typeface="ＭＳ Ｐゴシック"/>
        <a:font script="Hang" typeface="맑은 고딕"/>
        <a:font script="Hans" typeface="汉仪雅酷黑 45W"/>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汉仪雅酷黑 45W"/>
        <a:ea typeface=""/>
        <a:cs typeface=""/>
        <a:font script="Jpan" typeface="ＭＳ Ｐゴシック"/>
        <a:font script="Hang" typeface="맑은 고딕"/>
        <a:font script="Hans" typeface="汉仪雅酷黑 45W"/>
        <a:font script="Hant" typeface="新細明體"/>
        <a:font script="Arab" typeface="汉仪雅酷黑 45W"/>
        <a:font script="Hebr" typeface="汉仪雅酷黑 45W"/>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雅酷黑 45W"/>
        <a:font script="Uigh" typeface="Microsoft Uighur"/>
        <a:font script="Geor" typeface="Sylfaen"/>
      </a:majorFont>
      <a:minorFont>
        <a:latin typeface="汉仪雅酷黑 45W"/>
        <a:ea typeface=""/>
        <a:cs typeface=""/>
        <a:font script="Jpan" typeface="ＭＳ Ｐゴシック"/>
        <a:font script="Hang" typeface="맑은 고딕"/>
        <a:font script="Hans" typeface="汉仪雅酷黑 45W"/>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2744</Words>
  <Application>WPS 演示</Application>
  <PresentationFormat>全屏显示(16:9)</PresentationFormat>
  <Paragraphs>272</Paragraphs>
  <Slides>18</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18</vt:i4>
      </vt:variant>
    </vt:vector>
  </HeadingPairs>
  <TitlesOfParts>
    <vt:vector size="34" baseType="lpstr">
      <vt:lpstr>Arial</vt:lpstr>
      <vt:lpstr>宋体</vt:lpstr>
      <vt:lpstr>Wingdings</vt:lpstr>
      <vt:lpstr>汉仪旗黑-50S</vt:lpstr>
      <vt:lpstr>汉仪雅酷黑 65W</vt:lpstr>
      <vt:lpstr>汉仪旗黑-55S</vt:lpstr>
      <vt:lpstr>黑体</vt:lpstr>
      <vt:lpstr>Calibri Light</vt:lpstr>
      <vt:lpstr>方正宋刻本秀楷简体</vt:lpstr>
      <vt:lpstr>Arial</vt:lpstr>
      <vt:lpstr>微软雅黑 Light</vt:lpstr>
      <vt:lpstr>等线</vt:lpstr>
      <vt:lpstr>汉仪雅酷黑 45W</vt:lpstr>
      <vt:lpstr>微软雅黑</vt:lpstr>
      <vt:lpstr>Arial Unicode MS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拾柒</cp:lastModifiedBy>
  <cp:revision>53</cp:revision>
  <dcterms:created xsi:type="dcterms:W3CDTF">2021-12-15T02:56:00Z</dcterms:created>
  <dcterms:modified xsi:type="dcterms:W3CDTF">2024-12-20T07:53:08Z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KSOTemplateUUID">
    <vt:lpwstr>v1.0_mb_uD8U8q76Yyl+q8/UxWd2zQ==</vt:lpwstr>
  </property>
  <property fmtid="{D5CDD505-2E9C-101B-9397-08002B2CF9AE}" pid="4" name="ICV">
    <vt:lpwstr>9182CFD4C3EB4546B9F23726B214D629_11</vt:lpwstr>
  </property>
</Properties>
</file>